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1703" r:id="rId6"/>
    <p:sldId id="1708" r:id="rId7"/>
    <p:sldId id="1722" r:id="rId8"/>
    <p:sldId id="1710" r:id="rId9"/>
    <p:sldId id="1711" r:id="rId10"/>
    <p:sldId id="1712" r:id="rId11"/>
    <p:sldId id="1714" r:id="rId12"/>
    <p:sldId id="1713" r:id="rId13"/>
    <p:sldId id="1715" r:id="rId14"/>
    <p:sldId id="1716" r:id="rId15"/>
    <p:sldId id="1717" r:id="rId16"/>
    <p:sldId id="1719" r:id="rId17"/>
    <p:sldId id="1720" r:id="rId18"/>
    <p:sldId id="1721" r:id="rId19"/>
    <p:sldId id="1535" r:id="rId20"/>
    <p:sldId id="172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Pechey" initials="LP" lastIdx="1" clrIdx="0">
    <p:extLst>
      <p:ext uri="{19B8F6BF-5375-455C-9EA6-DF929625EA0E}">
        <p15:presenceInfo xmlns:p15="http://schemas.microsoft.com/office/powerpoint/2012/main" userId="S::Laura.Pechey@phe.gov.uk::d95e6b6c-1705-4d4a-b754-f76c869c1fd0" providerId="AD"/>
      </p:ext>
    </p:extLst>
  </p:cmAuthor>
  <p:cmAuthor id="2" name="Taylor, Steve" initials="TS" lastIdx="3" clrIdx="1">
    <p:extLst>
      <p:ext uri="{19B8F6BF-5375-455C-9EA6-DF929625EA0E}">
        <p15:presenceInfo xmlns:p15="http://schemas.microsoft.com/office/powerpoint/2012/main" userId="S::Steve.Taylor@dhsc.gov.uk::b0fcb647-6f2c-491a-a137-c100f5eb26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EB"/>
    <a:srgbClr val="00A188"/>
    <a:srgbClr val="D3C9E5"/>
    <a:srgbClr val="A892CB"/>
    <a:srgbClr val="7C5CB2"/>
    <a:srgbClr val="512698"/>
    <a:srgbClr val="616265"/>
    <a:srgbClr val="DFE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A9E37C-DD1A-4073-B30C-386131B90569}" type="datetimeFigureOut">
              <a:rPr lang="en-GB" smtClean="0"/>
              <a:t>02/06/2025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C676B2-F24C-455B-A0FE-DDE7C0C01D95}" type="slidenum">
              <a:rPr lang="en-GB" smtClean="0"/>
              <a:t>‹#›</a:t>
            </a:fld>
            <a:endParaRPr lang="en-GB"/>
          </a:p>
        </p:txBody>
      </p:sp>
    </p:spTree>
    <p:extLst>
      <p:ext uri="{BB962C8B-B14F-4D97-AF65-F5344CB8AC3E}">
        <p14:creationId xmlns:p14="http://schemas.microsoft.com/office/powerpoint/2010/main" val="868963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FC676B2-F24C-455B-A0FE-DDE7C0C01D95}" type="slidenum">
              <a:rPr lang="en-GB" smtClean="0"/>
              <a:t>1</a:t>
            </a:fld>
            <a:endParaRPr lang="en-GB"/>
          </a:p>
        </p:txBody>
      </p:sp>
    </p:spTree>
    <p:extLst>
      <p:ext uri="{BB962C8B-B14F-4D97-AF65-F5344CB8AC3E}">
        <p14:creationId xmlns:p14="http://schemas.microsoft.com/office/powerpoint/2010/main" val="40599557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Cover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D5BD3F4-D768-43C8-BBC2-CF998C2D52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FEF3EE83-9BB9-481D-8395-69C4DB5CDE1E}"/>
              </a:ext>
            </a:extLst>
          </p:cNvPr>
          <p:cNvSpPr>
            <a:spLocks noGrp="1"/>
          </p:cNvSpPr>
          <p:nvPr>
            <p:ph type="ctrTitle" hasCustomPrompt="1"/>
          </p:nvPr>
        </p:nvSpPr>
        <p:spPr>
          <a:xfrm>
            <a:off x="930374" y="2549668"/>
            <a:ext cx="9144000" cy="563231"/>
          </a:xfrm>
        </p:spPr>
        <p:txBody>
          <a:bodyPr anchor="t" anchorCtr="0">
            <a:spAutoFit/>
          </a:bodyPr>
          <a:lstStyle>
            <a:lvl1pPr algn="l">
              <a:defRPr sz="3400" b="1">
                <a:latin typeface="Arial" panose="020B0604020202020204" pitchFamily="34" charset="0"/>
                <a:cs typeface="Arial" panose="020B0604020202020204" pitchFamily="34" charset="0"/>
              </a:defRPr>
            </a:lvl1pPr>
          </a:lstStyle>
          <a:p>
            <a:r>
              <a:rPr lang="en-US"/>
              <a:t>Click to edit Presentation Heading style</a:t>
            </a:r>
            <a:endParaRPr lang="en-GB"/>
          </a:p>
        </p:txBody>
      </p:sp>
      <p:sp>
        <p:nvSpPr>
          <p:cNvPr id="3" name="Subtitle 2">
            <a:extLst>
              <a:ext uri="{FF2B5EF4-FFF2-40B4-BE49-F238E27FC236}">
                <a16:creationId xmlns:a16="http://schemas.microsoft.com/office/drawing/2014/main" id="{786283A4-33DB-4552-9007-D12033D1E1CF}"/>
              </a:ext>
            </a:extLst>
          </p:cNvPr>
          <p:cNvSpPr>
            <a:spLocks noGrp="1"/>
          </p:cNvSpPr>
          <p:nvPr>
            <p:ph type="subTitle" idx="1" hasCustomPrompt="1"/>
          </p:nvPr>
        </p:nvSpPr>
        <p:spPr>
          <a:xfrm>
            <a:off x="930374" y="4156220"/>
            <a:ext cx="9144000" cy="369332"/>
          </a:xfrm>
        </p:spPr>
        <p:txBody>
          <a:bodyPr>
            <a:sp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Presented by/Sub-heading style</a:t>
            </a:r>
            <a:endParaRPr lang="en-GB"/>
          </a:p>
        </p:txBody>
      </p:sp>
      <p:sp>
        <p:nvSpPr>
          <p:cNvPr id="11" name="Text Placeholder 10">
            <a:extLst>
              <a:ext uri="{FF2B5EF4-FFF2-40B4-BE49-F238E27FC236}">
                <a16:creationId xmlns:a16="http://schemas.microsoft.com/office/drawing/2014/main" id="{7AFDDB99-4A42-4713-B148-1FC5187A0930}"/>
              </a:ext>
            </a:extLst>
          </p:cNvPr>
          <p:cNvSpPr>
            <a:spLocks noGrp="1"/>
          </p:cNvSpPr>
          <p:nvPr>
            <p:ph type="body" sz="quarter" idx="13" hasCustomPrompt="1"/>
          </p:nvPr>
        </p:nvSpPr>
        <p:spPr>
          <a:xfrm>
            <a:off x="930275" y="5671367"/>
            <a:ext cx="4057650" cy="286232"/>
          </a:xfrm>
        </p:spPr>
        <p:txBody>
          <a:bodyPr anchor="b" anchorCtr="0">
            <a:sp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Published DD Month YYYY</a:t>
            </a:r>
          </a:p>
        </p:txBody>
      </p:sp>
      <p:pic>
        <p:nvPicPr>
          <p:cNvPr id="5" name="Picture 4">
            <a:extLst>
              <a:ext uri="{FF2B5EF4-FFF2-40B4-BE49-F238E27FC236}">
                <a16:creationId xmlns:a16="http://schemas.microsoft.com/office/drawing/2014/main" id="{873076E1-79A4-46B4-8E65-9C656DB7429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7340" y="543894"/>
            <a:ext cx="1628811" cy="1056324"/>
          </a:xfrm>
          <a:prstGeom prst="rect">
            <a:avLst/>
          </a:prstGeom>
          <a:solidFill>
            <a:schemeClr val="bg1"/>
          </a:solidFill>
        </p:spPr>
      </p:pic>
    </p:spTree>
    <p:extLst>
      <p:ext uri="{BB962C8B-B14F-4D97-AF65-F5344CB8AC3E}">
        <p14:creationId xmlns:p14="http://schemas.microsoft.com/office/powerpoint/2010/main" val="3479683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3CCBF63-BE77-47F7-BC2C-2060A83C7E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9BD00B1E-7CC5-4A29-9FDA-CA9B202B5F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A8D207-F256-473F-8ACD-7992ADD822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9864E7-4D70-4211-A41C-CD2456D5D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B64C231D-00C0-4BA4-8EC1-A2C808CE32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A8E4A4-9320-483B-B798-ADCC1CC29F5B}"/>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9" name="Picture 8">
            <a:extLst>
              <a:ext uri="{FF2B5EF4-FFF2-40B4-BE49-F238E27FC236}">
                <a16:creationId xmlns:a16="http://schemas.microsoft.com/office/drawing/2014/main" id="{BA01495D-38F5-45F5-8260-AF9650168DA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471292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3104CED-FCA3-43E9-B6F2-789E2D8FB3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2B846B65-0149-4100-B804-D2C789D96D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246C89B-BCF7-4515-83E9-A3C71E9652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D143B3E4-DD4B-4F60-B675-7EE726FC7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605A4386-6EBC-49F7-B127-B0EBBFF212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02BCA2-9676-4B81-BB26-14FE059270C7}"/>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9" name="Picture 8">
            <a:extLst>
              <a:ext uri="{FF2B5EF4-FFF2-40B4-BE49-F238E27FC236}">
                <a16:creationId xmlns:a16="http://schemas.microsoft.com/office/drawing/2014/main" id="{76896919-0EAE-4945-AFCE-CD010C6901B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3937373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8C2908A-0CFB-4A42-876D-A00D9532EE5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75CF6847-70BD-4D90-B4D7-F865C7C9D9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C9E28C-4E16-4B39-B317-EACADEF607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AC158A1F-8F81-4146-95DA-CEF409E4CE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FB3909-B62E-4B51-9259-87A8A02A1010}"/>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8" name="Picture 7">
            <a:extLst>
              <a:ext uri="{FF2B5EF4-FFF2-40B4-BE49-F238E27FC236}">
                <a16:creationId xmlns:a16="http://schemas.microsoft.com/office/drawing/2014/main" id="{CAF3E44F-BB29-42BE-9059-C32004F90EA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152141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42DCAB3-0E0A-4629-AB94-975F98601F3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Vertical Title 1">
            <a:extLst>
              <a:ext uri="{FF2B5EF4-FFF2-40B4-BE49-F238E27FC236}">
                <a16:creationId xmlns:a16="http://schemas.microsoft.com/office/drawing/2014/main" id="{C3E0E009-FA67-4DB0-9941-4B016B5404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6841E8-6B80-423A-957E-5BF42338425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40EBF63B-FEF9-4C03-9300-380CF7AC07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13D3F4-F8DF-4316-93E5-D3A857F77CFE}"/>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8" name="Picture 7">
            <a:extLst>
              <a:ext uri="{FF2B5EF4-FFF2-40B4-BE49-F238E27FC236}">
                <a16:creationId xmlns:a16="http://schemas.microsoft.com/office/drawing/2014/main" id="{C52B163B-D380-420A-B774-484E5F4A06E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506402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D1DCB-8595-466D-91F9-A3A35B4C0BDA}"/>
              </a:ext>
            </a:extLst>
          </p:cNvPr>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D6172557-3AB6-4C0C-B165-4709B366FBCA}"/>
              </a:ext>
            </a:extLst>
          </p:cNvPr>
          <p:cNvSpPr>
            <a:spLocks noGrp="1"/>
          </p:cNvSpPr>
          <p:nvPr>
            <p:ph type="ftr" sz="quarter" idx="10"/>
          </p:nvPr>
        </p:nvSpPr>
        <p:spPr/>
        <p:txBody>
          <a:bodyPr/>
          <a:lstStyle/>
          <a:p>
            <a:endParaRPr lang="en-GB"/>
          </a:p>
        </p:txBody>
      </p:sp>
      <p:sp>
        <p:nvSpPr>
          <p:cNvPr id="4" name="Slide Number Placeholder 3">
            <a:extLst>
              <a:ext uri="{FF2B5EF4-FFF2-40B4-BE49-F238E27FC236}">
                <a16:creationId xmlns:a16="http://schemas.microsoft.com/office/drawing/2014/main" id="{E8328C0B-08E4-4375-BF6C-4AD2EA212295}"/>
              </a:ext>
            </a:extLst>
          </p:cNvPr>
          <p:cNvSpPr>
            <a:spLocks noGrp="1"/>
          </p:cNvSpPr>
          <p:nvPr>
            <p:ph type="sldNum" sz="quarter" idx="11"/>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458014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Title page">
    <p:bg>
      <p:bgPr>
        <a:solidFill>
          <a:srgbClr val="FFFBEB"/>
        </a:solidFill>
        <a:effectLst/>
      </p:bgPr>
    </p:bg>
    <p:spTree>
      <p:nvGrpSpPr>
        <p:cNvPr id="1" name=""/>
        <p:cNvGrpSpPr/>
        <p:nvPr/>
      </p:nvGrpSpPr>
      <p:grpSpPr>
        <a:xfrm>
          <a:off x="0" y="0"/>
          <a:ext cx="0" cy="0"/>
          <a:chOff x="0" y="0"/>
          <a:chExt cx="0" cy="0"/>
        </a:xfrm>
      </p:grpSpPr>
      <p:sp>
        <p:nvSpPr>
          <p:cNvPr id="2" name="Rectangle: Diagonal Corners Rounded 4">
            <a:extLst>
              <a:ext uri="{FF2B5EF4-FFF2-40B4-BE49-F238E27FC236}">
                <a16:creationId xmlns:a16="http://schemas.microsoft.com/office/drawing/2014/main" id="{6B6993FF-005E-4D25-A3C3-E79278D0D407}"/>
              </a:ext>
            </a:extLst>
          </p:cNvPr>
          <p:cNvSpPr/>
          <p:nvPr/>
        </p:nvSpPr>
        <p:spPr>
          <a:xfrm flipV="1">
            <a:off x="522515" y="2004602"/>
            <a:ext cx="11005453" cy="4240923"/>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FFFFFF"/>
              </a:solidFill>
              <a:uFillTx/>
              <a:latin typeface="Arial"/>
            </a:endParaRPr>
          </a:p>
        </p:txBody>
      </p:sp>
      <p:pic>
        <p:nvPicPr>
          <p:cNvPr id="7" name="Picture 6">
            <a:extLst>
              <a:ext uri="{FF2B5EF4-FFF2-40B4-BE49-F238E27FC236}">
                <a16:creationId xmlns:a16="http://schemas.microsoft.com/office/drawing/2014/main" id="{3815279F-6C9F-4A37-B0A4-D9C967D104D1}"/>
              </a:ext>
            </a:extLst>
          </p:cNvPr>
          <p:cNvPicPr>
            <a:picLocks noChangeAspect="1"/>
          </p:cNvPicPr>
          <p:nvPr userDrawn="1"/>
        </p:nvPicPr>
        <p:blipFill>
          <a:blip r:embed="rId2"/>
          <a:stretch>
            <a:fillRect/>
          </a:stretch>
        </p:blipFill>
        <p:spPr>
          <a:xfrm>
            <a:off x="7784154" y="1258064"/>
            <a:ext cx="495300" cy="247650"/>
          </a:xfrm>
          <a:prstGeom prst="rect">
            <a:avLst/>
          </a:prstGeom>
        </p:spPr>
      </p:pic>
      <p:sp>
        <p:nvSpPr>
          <p:cNvPr id="9" name="Slide Number Placeholder 2">
            <a:extLst>
              <a:ext uri="{FF2B5EF4-FFF2-40B4-BE49-F238E27FC236}">
                <a16:creationId xmlns:a16="http://schemas.microsoft.com/office/drawing/2014/main" id="{459DB0EF-E50A-4A80-8617-483FDB819953}"/>
              </a:ext>
            </a:extLst>
          </p:cNvPr>
          <p:cNvSpPr txBox="1">
            <a:spLocks noGrp="1"/>
          </p:cNvSpPr>
          <p:nvPr>
            <p:ph type="sldNum" sz="quarter" idx="8"/>
          </p:nvPr>
        </p:nvSpPr>
        <p:spPr>
          <a:xfrm>
            <a:off x="11044379" y="6425108"/>
            <a:ext cx="759692" cy="365129"/>
          </a:xfrm>
          <a:prstGeom prst="rect">
            <a:avLst/>
          </a:prstGeom>
        </p:spPr>
        <p:txBody>
          <a:bodyPr/>
          <a:lstStyle>
            <a:lvl1pPr>
              <a:defRPr/>
            </a:lvl1pPr>
          </a:lstStyle>
          <a:p>
            <a:pPr lvl="0"/>
            <a:fld id="{C2B15A99-32D5-48D2-9AB1-A17973B7257B}" type="slidenum">
              <a:t>‹#›</a:t>
            </a:fld>
            <a:endParaRPr lang="en-GB"/>
          </a:p>
        </p:txBody>
      </p:sp>
      <p:pic>
        <p:nvPicPr>
          <p:cNvPr id="11" name="Picture 10">
            <a:extLst>
              <a:ext uri="{FF2B5EF4-FFF2-40B4-BE49-F238E27FC236}">
                <a16:creationId xmlns:a16="http://schemas.microsoft.com/office/drawing/2014/main" id="{00BB0CF2-B423-4F3C-A587-D6AAC72112A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22515" y="362504"/>
            <a:ext cx="1918844" cy="1244417"/>
          </a:xfrm>
          <a:prstGeom prst="rect">
            <a:avLst/>
          </a:prstGeom>
          <a:solidFill>
            <a:srgbClr val="FFFBEB"/>
          </a:solidFill>
        </p:spPr>
      </p:pic>
    </p:spTree>
    <p:extLst>
      <p:ext uri="{BB962C8B-B14F-4D97-AF65-F5344CB8AC3E}">
        <p14:creationId xmlns:p14="http://schemas.microsoft.com/office/powerpoint/2010/main" val="201956159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DHSC heading &amp; text">
    <p:bg>
      <p:bgPr>
        <a:solidFill>
          <a:srgbClr val="FFFBEB"/>
        </a:solidFill>
        <a:effectLst/>
      </p:bgPr>
    </p:bg>
    <p:spTree>
      <p:nvGrpSpPr>
        <p:cNvPr id="1" name=""/>
        <p:cNvGrpSpPr/>
        <p:nvPr/>
      </p:nvGrpSpPr>
      <p:grpSpPr>
        <a:xfrm>
          <a:off x="0" y="0"/>
          <a:ext cx="0" cy="0"/>
          <a:chOff x="0" y="0"/>
          <a:chExt cx="0" cy="0"/>
        </a:xfrm>
      </p:grpSpPr>
      <p:pic>
        <p:nvPicPr>
          <p:cNvPr id="11" name="Picture 8">
            <a:extLst>
              <a:ext uri="{FF2B5EF4-FFF2-40B4-BE49-F238E27FC236}">
                <a16:creationId xmlns:a16="http://schemas.microsoft.com/office/drawing/2014/main" id="{F5309773-F1F7-46DF-B2D1-D3B0BA48C821}"/>
              </a:ext>
            </a:extLst>
          </p:cNvPr>
          <p:cNvPicPr>
            <a:picLocks noChangeAspect="1"/>
          </p:cNvPicPr>
          <p:nvPr userDrawn="1"/>
        </p:nvPicPr>
        <p:blipFill>
          <a:blip r:embed="rId2"/>
          <a:srcRect l="957" b="50000"/>
          <a:stretch>
            <a:fillRect/>
          </a:stretch>
        </p:blipFill>
        <p:spPr>
          <a:xfrm>
            <a:off x="0" y="6186162"/>
            <a:ext cx="12191996" cy="671837"/>
          </a:xfrm>
          <a:prstGeom prst="rect">
            <a:avLst/>
          </a:prstGeom>
          <a:noFill/>
          <a:ln cap="flat">
            <a:noFill/>
          </a:ln>
        </p:spPr>
      </p:pic>
      <p:pic>
        <p:nvPicPr>
          <p:cNvPr id="13" name="Picture 12">
            <a:extLst>
              <a:ext uri="{FF2B5EF4-FFF2-40B4-BE49-F238E27FC236}">
                <a16:creationId xmlns:a16="http://schemas.microsoft.com/office/drawing/2014/main" id="{2568871E-FF3E-4012-859D-0775661ACD3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1053" y="6366784"/>
            <a:ext cx="5161281" cy="338558"/>
          </a:xfrm>
          <a:prstGeom prst="rect">
            <a:avLst/>
          </a:prstGeom>
          <a:noFill/>
        </p:spPr>
      </p:pic>
      <p:sp>
        <p:nvSpPr>
          <p:cNvPr id="4" name="Text Placeholder 7">
            <a:extLst>
              <a:ext uri="{FF2B5EF4-FFF2-40B4-BE49-F238E27FC236}">
                <a16:creationId xmlns:a16="http://schemas.microsoft.com/office/drawing/2014/main" id="{22432A31-4881-4C3E-94BA-A83C78268331}"/>
              </a:ext>
            </a:extLst>
          </p:cNvPr>
          <p:cNvSpPr txBox="1">
            <a:spLocks noGrp="1"/>
          </p:cNvSpPr>
          <p:nvPr>
            <p:ph type="body" sz="quarter" idx="4294967295"/>
          </p:nvPr>
        </p:nvSpPr>
        <p:spPr>
          <a:xfrm>
            <a:off x="357905" y="1204840"/>
            <a:ext cx="11446166" cy="4652238"/>
          </a:xfrm>
          <a:prstGeom prst="rect">
            <a:avLst/>
          </a:prstGeom>
          <a:noFill/>
          <a:ln>
            <a:noFill/>
          </a:ln>
        </p:spPr>
        <p:txBody>
          <a:bodyPr vert="horz" wrap="square" lIns="91440" tIns="45720" rIns="91440" bIns="45720" anchor="t" anchorCtr="0" compatLnSpc="1">
            <a:noAutofit/>
          </a:bodyPr>
          <a:lstStyle>
            <a:lvl1pPr marR="0" lvl="0"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1pPr>
            <a:lvl2pPr marR="0" lvl="1"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2pPr>
            <a:lvl3pPr marR="0" lvl="2"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3pPr>
            <a:lvl4pPr marR="0" lvl="3"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4pPr>
            <a:lvl5pPr marR="0" lvl="4"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9">
            <a:extLst>
              <a:ext uri="{FF2B5EF4-FFF2-40B4-BE49-F238E27FC236}">
                <a16:creationId xmlns:a16="http://schemas.microsoft.com/office/drawing/2014/main" id="{A3035BC4-0122-426B-903F-EB53B0734363}"/>
              </a:ext>
            </a:extLst>
          </p:cNvPr>
          <p:cNvSpPr txBox="1">
            <a:spLocks noGrp="1"/>
          </p:cNvSpPr>
          <p:nvPr>
            <p:ph type="body" sz="quarter" idx="4294967295"/>
          </p:nvPr>
        </p:nvSpPr>
        <p:spPr>
          <a:xfrm>
            <a:off x="357192" y="236857"/>
            <a:ext cx="11447465" cy="904871"/>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600" b="1" i="0" u="none" strike="noStrike" cap="none" spc="0" baseline="0">
                <a:solidFill>
                  <a:srgbClr val="000000"/>
                </a:solidFill>
                <a:uFillTx/>
                <a:latin typeface="Arial" panose="020B0604020202020204" pitchFamily="34" charset="0"/>
                <a:cs typeface="Arial" panose="020B0604020202020204" pitchFamily="34" charset="0"/>
              </a:defRPr>
            </a:lvl1pPr>
          </a:lstStyle>
          <a:p>
            <a:pPr lvl="0"/>
            <a:r>
              <a:rPr lang="en-US"/>
              <a:t>Click to edit Master text styles</a:t>
            </a:r>
          </a:p>
        </p:txBody>
      </p:sp>
      <p:sp>
        <p:nvSpPr>
          <p:cNvPr id="14" name="Footer Placeholder 1">
            <a:extLst>
              <a:ext uri="{FF2B5EF4-FFF2-40B4-BE49-F238E27FC236}">
                <a16:creationId xmlns:a16="http://schemas.microsoft.com/office/drawing/2014/main" id="{30745C10-7CAF-443D-8946-45F86F7BDB4B}"/>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pPr lvl="0"/>
            <a:endParaRPr lang="en-GB"/>
          </a:p>
        </p:txBody>
      </p:sp>
      <p:sp>
        <p:nvSpPr>
          <p:cNvPr id="3" name="Slide Number Placeholder 3">
            <a:extLst>
              <a:ext uri="{FF2B5EF4-FFF2-40B4-BE49-F238E27FC236}">
                <a16:creationId xmlns:a16="http://schemas.microsoft.com/office/drawing/2014/main" id="{0C1CB30E-51B9-4F8C-BC47-94116E7611F7}"/>
              </a:ext>
            </a:extLst>
          </p:cNvPr>
          <p:cNvSpPr txBox="1">
            <a:spLocks noGrp="1"/>
          </p:cNvSpPr>
          <p:nvPr>
            <p:ph type="sldNum" sz="quarter" idx="8"/>
          </p:nvPr>
        </p:nvSpPr>
        <p:spPr>
          <a:xfrm>
            <a:off x="11044379" y="6356351"/>
            <a:ext cx="759692" cy="365129"/>
          </a:xfrm>
          <a:prstGeom prst="rect">
            <a:avLst/>
          </a:prstGeom>
        </p:spPr>
        <p:txBody>
          <a:bodyPr/>
          <a:lstStyle>
            <a:lvl1pPr>
              <a:defRPr/>
            </a:lvl1pPr>
          </a:lstStyle>
          <a:p>
            <a:pPr lvl="0"/>
            <a:fld id="{C8077943-3D51-438C-8FB7-BEE503748A1B}" type="slidenum">
              <a:t>‹#›</a:t>
            </a:fld>
            <a:endParaRPr lang="en-GB"/>
          </a:p>
        </p:txBody>
      </p:sp>
    </p:spTree>
    <p:extLst>
      <p:ext uri="{BB962C8B-B14F-4D97-AF65-F5344CB8AC3E}">
        <p14:creationId xmlns:p14="http://schemas.microsoft.com/office/powerpoint/2010/main" val="2171704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1_Section break">
    <p:bg>
      <p:bgPr>
        <a:solidFill>
          <a:srgbClr val="FFFBEB"/>
        </a:solidFill>
        <a:effectLst/>
      </p:bgPr>
    </p:bg>
    <p:spTree>
      <p:nvGrpSpPr>
        <p:cNvPr id="1" name=""/>
        <p:cNvGrpSpPr/>
        <p:nvPr/>
      </p:nvGrpSpPr>
      <p:grpSpPr>
        <a:xfrm>
          <a:off x="0" y="0"/>
          <a:ext cx="0" cy="0"/>
          <a:chOff x="0" y="0"/>
          <a:chExt cx="0" cy="0"/>
        </a:xfrm>
      </p:grpSpPr>
      <p:sp>
        <p:nvSpPr>
          <p:cNvPr id="2" name="Rectangle: Diagonal Corners Rounded 4">
            <a:extLst>
              <a:ext uri="{FF2B5EF4-FFF2-40B4-BE49-F238E27FC236}">
                <a16:creationId xmlns:a16="http://schemas.microsoft.com/office/drawing/2014/main" id="{D1DBAAA7-F4B9-4A4A-81BF-531A8E1BCFED}"/>
              </a:ext>
            </a:extLst>
          </p:cNvPr>
          <p:cNvSpPr/>
          <p:nvPr/>
        </p:nvSpPr>
        <p:spPr>
          <a:xfrm flipV="1">
            <a:off x="593271" y="538836"/>
            <a:ext cx="11005453" cy="5551245"/>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FFFFFF"/>
              </a:solidFill>
              <a:uFillTx/>
              <a:latin typeface="Arial"/>
            </a:endParaRPr>
          </a:p>
        </p:txBody>
      </p:sp>
      <p:sp>
        <p:nvSpPr>
          <p:cNvPr id="3" name="Text Placeholder 8">
            <a:extLst>
              <a:ext uri="{FF2B5EF4-FFF2-40B4-BE49-F238E27FC236}">
                <a16:creationId xmlns:a16="http://schemas.microsoft.com/office/drawing/2014/main" id="{DB72D255-2FF2-4FD6-BF47-836081E54165}"/>
              </a:ext>
            </a:extLst>
          </p:cNvPr>
          <p:cNvSpPr txBox="1">
            <a:spLocks noGrp="1"/>
          </p:cNvSpPr>
          <p:nvPr>
            <p:ph type="body" sz="quarter" idx="4294967295"/>
          </p:nvPr>
        </p:nvSpPr>
        <p:spPr>
          <a:xfrm>
            <a:off x="1038474" y="2869816"/>
            <a:ext cx="8743950" cy="559183"/>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600" b="1" i="0" u="none" strike="noStrike" cap="none" spc="0" baseline="0">
                <a:solidFill>
                  <a:srgbClr val="000000"/>
                </a:solidFill>
                <a:uFillTx/>
                <a:latin typeface="Arial" pitchFamily="34"/>
                <a:cs typeface="Arial" pitchFamily="34"/>
              </a:defRPr>
            </a:lvl1pPr>
          </a:lstStyle>
          <a:p>
            <a:pPr lvl="0"/>
            <a:r>
              <a:rPr lang="en-US"/>
              <a:t>Click to edit Master text styles</a:t>
            </a:r>
          </a:p>
        </p:txBody>
      </p:sp>
      <p:sp>
        <p:nvSpPr>
          <p:cNvPr id="4" name="Text Placeholder 8">
            <a:extLst>
              <a:ext uri="{FF2B5EF4-FFF2-40B4-BE49-F238E27FC236}">
                <a16:creationId xmlns:a16="http://schemas.microsoft.com/office/drawing/2014/main" id="{49B5E735-5678-427C-8AFF-16F3D81FCDD9}"/>
              </a:ext>
            </a:extLst>
          </p:cNvPr>
          <p:cNvSpPr txBox="1">
            <a:spLocks noGrp="1"/>
          </p:cNvSpPr>
          <p:nvPr>
            <p:ph type="body" sz="quarter" idx="4294967295"/>
          </p:nvPr>
        </p:nvSpPr>
        <p:spPr>
          <a:xfrm>
            <a:off x="1038474" y="3717520"/>
            <a:ext cx="8743950" cy="559183"/>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b="1" i="0" u="none" strike="noStrike" cap="none" spc="0" baseline="0">
                <a:solidFill>
                  <a:srgbClr val="000000"/>
                </a:solidFill>
                <a:uFillTx/>
                <a:latin typeface="Calibri"/>
              </a:defRPr>
            </a:lvl1pPr>
          </a:lstStyle>
          <a:p>
            <a:pPr lvl="0"/>
            <a:r>
              <a:rPr lang="en-US"/>
              <a:t>Click to edit Master text styles</a:t>
            </a:r>
          </a:p>
        </p:txBody>
      </p:sp>
      <p:pic>
        <p:nvPicPr>
          <p:cNvPr id="7" name="Picture 6">
            <a:extLst>
              <a:ext uri="{FF2B5EF4-FFF2-40B4-BE49-F238E27FC236}">
                <a16:creationId xmlns:a16="http://schemas.microsoft.com/office/drawing/2014/main" id="{EFCB10D8-1D00-42AA-815B-0ECC5D75D7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053" y="6366784"/>
            <a:ext cx="5161281" cy="338558"/>
          </a:xfrm>
          <a:prstGeom prst="rect">
            <a:avLst/>
          </a:prstGeom>
          <a:noFill/>
        </p:spPr>
      </p:pic>
      <p:sp>
        <p:nvSpPr>
          <p:cNvPr id="8" name="Footer Placeholder 1">
            <a:extLst>
              <a:ext uri="{FF2B5EF4-FFF2-40B4-BE49-F238E27FC236}">
                <a16:creationId xmlns:a16="http://schemas.microsoft.com/office/drawing/2014/main" id="{7F49E0A3-A70B-409B-870E-309C59814DD8}"/>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pPr lvl="0"/>
            <a:endParaRPr lang="en-GB"/>
          </a:p>
        </p:txBody>
      </p:sp>
      <p:sp>
        <p:nvSpPr>
          <p:cNvPr id="9" name="Slide Number Placeholder 2">
            <a:extLst>
              <a:ext uri="{FF2B5EF4-FFF2-40B4-BE49-F238E27FC236}">
                <a16:creationId xmlns:a16="http://schemas.microsoft.com/office/drawing/2014/main" id="{1B6AEF92-7B8A-43C0-BC19-874A70820DAF}"/>
              </a:ext>
            </a:extLst>
          </p:cNvPr>
          <p:cNvSpPr txBox="1">
            <a:spLocks noGrp="1"/>
          </p:cNvSpPr>
          <p:nvPr>
            <p:ph type="sldNum" sz="quarter" idx="8"/>
          </p:nvPr>
        </p:nvSpPr>
        <p:spPr>
          <a:xfrm>
            <a:off x="11044379" y="6425108"/>
            <a:ext cx="759692" cy="365129"/>
          </a:xfrm>
          <a:prstGeom prst="rect">
            <a:avLst/>
          </a:prstGeom>
        </p:spPr>
        <p:txBody>
          <a:bodyPr/>
          <a:lstStyle>
            <a:lvl1pPr>
              <a:defRPr/>
            </a:lvl1pPr>
          </a:lstStyle>
          <a:p>
            <a:pPr lvl="0"/>
            <a:fld id="{C2B15A99-32D5-48D2-9AB1-A17973B7257B}" type="slidenum">
              <a:t>‹#›</a:t>
            </a:fld>
            <a:endParaRPr lang="en-GB"/>
          </a:p>
        </p:txBody>
      </p:sp>
    </p:spTree>
    <p:extLst>
      <p:ext uri="{BB962C8B-B14F-4D97-AF65-F5344CB8AC3E}">
        <p14:creationId xmlns:p14="http://schemas.microsoft.com/office/powerpoint/2010/main" val="18557983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DHSC large text ">
    <p:bg>
      <p:bgPr>
        <a:solidFill>
          <a:srgbClr val="FFFBEB"/>
        </a:solidFill>
        <a:effectLst/>
      </p:bgPr>
    </p:bg>
    <p:spTree>
      <p:nvGrpSpPr>
        <p:cNvPr id="1" name=""/>
        <p:cNvGrpSpPr/>
        <p:nvPr/>
      </p:nvGrpSpPr>
      <p:grpSpPr>
        <a:xfrm>
          <a:off x="0" y="0"/>
          <a:ext cx="0" cy="0"/>
          <a:chOff x="0" y="0"/>
          <a:chExt cx="0" cy="0"/>
        </a:xfrm>
      </p:grpSpPr>
      <p:pic>
        <p:nvPicPr>
          <p:cNvPr id="7" name="Picture 8">
            <a:extLst>
              <a:ext uri="{FF2B5EF4-FFF2-40B4-BE49-F238E27FC236}">
                <a16:creationId xmlns:a16="http://schemas.microsoft.com/office/drawing/2014/main" id="{A032D987-D47B-4682-B42F-2068EC276A2D}"/>
              </a:ext>
            </a:extLst>
          </p:cNvPr>
          <p:cNvPicPr>
            <a:picLocks noChangeAspect="1"/>
          </p:cNvPicPr>
          <p:nvPr/>
        </p:nvPicPr>
        <p:blipFill>
          <a:blip r:embed="rId2"/>
          <a:srcRect l="957" b="50000"/>
          <a:stretch>
            <a:fillRect/>
          </a:stretch>
        </p:blipFill>
        <p:spPr>
          <a:xfrm>
            <a:off x="0" y="6186162"/>
            <a:ext cx="12191996" cy="671837"/>
          </a:xfrm>
          <a:prstGeom prst="rect">
            <a:avLst/>
          </a:prstGeom>
          <a:noFill/>
          <a:ln cap="flat">
            <a:noFill/>
          </a:ln>
        </p:spPr>
      </p:pic>
      <p:sp>
        <p:nvSpPr>
          <p:cNvPr id="2" name="Rectangle: Diagonal Corners Rounded 6">
            <a:extLst>
              <a:ext uri="{FF2B5EF4-FFF2-40B4-BE49-F238E27FC236}">
                <a16:creationId xmlns:a16="http://schemas.microsoft.com/office/drawing/2014/main" id="{A1D7C8C6-18BC-486A-87AC-BCB0A6D899B6}"/>
              </a:ext>
            </a:extLst>
          </p:cNvPr>
          <p:cNvSpPr/>
          <p:nvPr/>
        </p:nvSpPr>
        <p:spPr>
          <a:xfrm flipV="1">
            <a:off x="404905" y="432602"/>
            <a:ext cx="11416146" cy="5421084"/>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FFFFFF"/>
              </a:solidFill>
              <a:uFillTx/>
              <a:latin typeface="Arial"/>
            </a:endParaRPr>
          </a:p>
        </p:txBody>
      </p:sp>
      <p:sp>
        <p:nvSpPr>
          <p:cNvPr id="4" name="Footer Placeholder 1">
            <a:extLst>
              <a:ext uri="{FF2B5EF4-FFF2-40B4-BE49-F238E27FC236}">
                <a16:creationId xmlns:a16="http://schemas.microsoft.com/office/drawing/2014/main" id="{88EC960A-7453-4E87-B8A8-C794E60E500A}"/>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pPr lvl="0"/>
            <a:endParaRPr lang="en-GB"/>
          </a:p>
        </p:txBody>
      </p:sp>
      <p:sp>
        <p:nvSpPr>
          <p:cNvPr id="5" name="Slide Number Placeholder 2">
            <a:extLst>
              <a:ext uri="{FF2B5EF4-FFF2-40B4-BE49-F238E27FC236}">
                <a16:creationId xmlns:a16="http://schemas.microsoft.com/office/drawing/2014/main" id="{78007425-7485-421F-8556-1610521BC3CB}"/>
              </a:ext>
            </a:extLst>
          </p:cNvPr>
          <p:cNvSpPr txBox="1">
            <a:spLocks noGrp="1"/>
          </p:cNvSpPr>
          <p:nvPr>
            <p:ph type="sldNum" sz="quarter" idx="8"/>
          </p:nvPr>
        </p:nvSpPr>
        <p:spPr>
          <a:xfrm>
            <a:off x="11044379" y="6356351"/>
            <a:ext cx="759692" cy="365129"/>
          </a:xfrm>
          <a:prstGeom prst="rect">
            <a:avLst/>
          </a:prstGeom>
        </p:spPr>
        <p:txBody>
          <a:bodyPr/>
          <a:lstStyle>
            <a:lvl1pPr>
              <a:defRPr/>
            </a:lvl1pPr>
          </a:lstStyle>
          <a:p>
            <a:pPr lvl="0"/>
            <a:fld id="{C2B15A99-32D5-48D2-9AB1-A17973B7257B}" type="slidenum">
              <a:t>‹#›</a:t>
            </a:fld>
            <a:endParaRPr lang="en-GB"/>
          </a:p>
        </p:txBody>
      </p:sp>
      <p:sp>
        <p:nvSpPr>
          <p:cNvPr id="11" name="Text Placeholder 2">
            <a:extLst>
              <a:ext uri="{FF2B5EF4-FFF2-40B4-BE49-F238E27FC236}">
                <a16:creationId xmlns:a16="http://schemas.microsoft.com/office/drawing/2014/main" id="{50952F9A-BEAC-4493-AEC0-C7E834A588BC}"/>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Large text page</a:t>
            </a:r>
          </a:p>
        </p:txBody>
      </p:sp>
    </p:spTree>
    <p:extLst>
      <p:ext uri="{BB962C8B-B14F-4D97-AF65-F5344CB8AC3E}">
        <p14:creationId xmlns:p14="http://schemas.microsoft.com/office/powerpoint/2010/main" val="4021490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8_Custom Layout">
    <p:bg>
      <p:bgPr>
        <a:solidFill>
          <a:srgbClr val="FFFBEB"/>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4C877D1-B81D-4713-B49F-70D1C1F643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2515" y="362504"/>
            <a:ext cx="1918844" cy="1244417"/>
          </a:xfrm>
          <a:prstGeom prst="rect">
            <a:avLst/>
          </a:prstGeom>
          <a:solidFill>
            <a:srgbClr val="FFFBEB"/>
          </a:solidFill>
        </p:spPr>
      </p:pic>
      <p:sp>
        <p:nvSpPr>
          <p:cNvPr id="2" name="Rectangle: Diagonal Corners Rounded 4">
            <a:extLst>
              <a:ext uri="{FF2B5EF4-FFF2-40B4-BE49-F238E27FC236}">
                <a16:creationId xmlns:a16="http://schemas.microsoft.com/office/drawing/2014/main" id="{E28E3FE4-7C0A-4AA6-AFE1-3A10239D3207}"/>
              </a:ext>
            </a:extLst>
          </p:cNvPr>
          <p:cNvSpPr/>
          <p:nvPr/>
        </p:nvSpPr>
        <p:spPr>
          <a:xfrm flipV="1">
            <a:off x="522515" y="2093379"/>
            <a:ext cx="11005453" cy="4240923"/>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FFFFFF"/>
              </a:solidFill>
              <a:uFillTx/>
              <a:latin typeface="Arial"/>
            </a:endParaRPr>
          </a:p>
        </p:txBody>
      </p:sp>
      <p:sp>
        <p:nvSpPr>
          <p:cNvPr id="4" name="Text Placeholder 7">
            <a:extLst>
              <a:ext uri="{FF2B5EF4-FFF2-40B4-BE49-F238E27FC236}">
                <a16:creationId xmlns:a16="http://schemas.microsoft.com/office/drawing/2014/main" id="{9AD86CED-9A73-450C-A71B-47B526E2A868}"/>
              </a:ext>
            </a:extLst>
          </p:cNvPr>
          <p:cNvSpPr txBox="1">
            <a:spLocks noGrp="1"/>
          </p:cNvSpPr>
          <p:nvPr>
            <p:ph type="body" sz="quarter" idx="4294967295"/>
          </p:nvPr>
        </p:nvSpPr>
        <p:spPr>
          <a:xfrm>
            <a:off x="1044573" y="2503490"/>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200" b="1" i="0" u="none" strike="noStrike" cap="none" spc="0" baseline="0">
                <a:solidFill>
                  <a:srgbClr val="000000"/>
                </a:solidFill>
                <a:uFillTx/>
                <a:latin typeface="Calibri"/>
              </a:defRPr>
            </a:lvl1pPr>
          </a:lstStyle>
          <a:p>
            <a:pPr lvl="0"/>
            <a:r>
              <a:rPr lang="en-US"/>
              <a:t>Click to edit Master text styles</a:t>
            </a:r>
          </a:p>
        </p:txBody>
      </p:sp>
      <p:sp>
        <p:nvSpPr>
          <p:cNvPr id="5" name="Text Placeholder 7">
            <a:extLst>
              <a:ext uri="{FF2B5EF4-FFF2-40B4-BE49-F238E27FC236}">
                <a16:creationId xmlns:a16="http://schemas.microsoft.com/office/drawing/2014/main" id="{84B16E31-4CE8-4D5F-8E29-D7D65EF70AA2}"/>
              </a:ext>
            </a:extLst>
          </p:cNvPr>
          <p:cNvSpPr txBox="1">
            <a:spLocks noGrp="1"/>
          </p:cNvSpPr>
          <p:nvPr>
            <p:ph type="body" sz="quarter" idx="4294967295"/>
          </p:nvPr>
        </p:nvSpPr>
        <p:spPr>
          <a:xfrm>
            <a:off x="1044573" y="3662309"/>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2400" b="1" i="0" u="none" strike="noStrike" cap="none" spc="0" baseline="0">
                <a:solidFill>
                  <a:srgbClr val="000000"/>
                </a:solidFill>
                <a:uFillTx/>
                <a:latin typeface="Calibri"/>
              </a:defRPr>
            </a:lvl1pPr>
          </a:lstStyle>
          <a:p>
            <a:pPr lvl="0"/>
            <a:r>
              <a:rPr lang="en-US"/>
              <a:t>Click to edit Master text styles</a:t>
            </a:r>
          </a:p>
        </p:txBody>
      </p:sp>
      <p:sp>
        <p:nvSpPr>
          <p:cNvPr id="6" name="Text Placeholder 7">
            <a:extLst>
              <a:ext uri="{FF2B5EF4-FFF2-40B4-BE49-F238E27FC236}">
                <a16:creationId xmlns:a16="http://schemas.microsoft.com/office/drawing/2014/main" id="{156F0A68-F520-4BB3-B9B5-8E2472B72995}"/>
              </a:ext>
            </a:extLst>
          </p:cNvPr>
          <p:cNvSpPr txBox="1">
            <a:spLocks noGrp="1"/>
          </p:cNvSpPr>
          <p:nvPr>
            <p:ph type="body" sz="quarter" idx="4294967295"/>
          </p:nvPr>
        </p:nvSpPr>
        <p:spPr>
          <a:xfrm>
            <a:off x="1044573" y="4821128"/>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1800" b="0" i="0" u="none" strike="noStrike" cap="none" spc="0" baseline="0">
                <a:solidFill>
                  <a:srgbClr val="000000"/>
                </a:solidFill>
                <a:uFillTx/>
                <a:latin typeface="Calibri"/>
              </a:defRPr>
            </a:lvl1pPr>
          </a:lstStyle>
          <a:p>
            <a:pPr lvl="0"/>
            <a:r>
              <a:rPr lang="en-US"/>
              <a:t>Click to edit Master text styles</a:t>
            </a:r>
          </a:p>
        </p:txBody>
      </p:sp>
      <p:pic>
        <p:nvPicPr>
          <p:cNvPr id="7" name="Picture 6">
            <a:extLst>
              <a:ext uri="{FF2B5EF4-FFF2-40B4-BE49-F238E27FC236}">
                <a16:creationId xmlns:a16="http://schemas.microsoft.com/office/drawing/2014/main" id="{72E6E337-E03E-45FD-8D8C-328F4299B3A4}"/>
              </a:ext>
            </a:extLst>
          </p:cNvPr>
          <p:cNvPicPr>
            <a:picLocks noChangeAspect="1"/>
          </p:cNvPicPr>
          <p:nvPr userDrawn="1"/>
        </p:nvPicPr>
        <p:blipFill>
          <a:blip r:embed="rId3"/>
          <a:stretch>
            <a:fillRect/>
          </a:stretch>
        </p:blipFill>
        <p:spPr>
          <a:xfrm>
            <a:off x="8291513" y="598951"/>
            <a:ext cx="1314306" cy="1227767"/>
          </a:xfrm>
          <a:prstGeom prst="rect">
            <a:avLst/>
          </a:prstGeom>
        </p:spPr>
      </p:pic>
    </p:spTree>
    <p:extLst>
      <p:ext uri="{BB962C8B-B14F-4D97-AF65-F5344CB8AC3E}">
        <p14:creationId xmlns:p14="http://schemas.microsoft.com/office/powerpoint/2010/main" val="15759865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4C83D81-04CB-4893-9BFB-986BF0E2655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noAutofit/>
          </a:bodyPr>
          <a:lstStyle>
            <a:lvl1pPr marL="0" indent="0">
              <a:lnSpc>
                <a:spcPct val="100000"/>
              </a:lnSpc>
              <a:spcBef>
                <a:spcPts val="0"/>
              </a:spcBef>
              <a:spcAft>
                <a:spcPts val="1200"/>
              </a:spcAft>
              <a:buNone/>
              <a:defRPr lang="en-US" sz="2100" b="1" kern="1200" dirty="0">
                <a:solidFill>
                  <a:schemeClr val="tx1"/>
                </a:solidFill>
                <a:latin typeface="+mn-lt"/>
                <a:ea typeface="+mn-ea"/>
                <a:cs typeface="+mn-cs"/>
              </a:defRPr>
            </a:lvl1pPr>
            <a:lvl2pPr marL="0" indent="0">
              <a:lnSpc>
                <a:spcPct val="100000"/>
              </a:lnSpc>
              <a:spcBef>
                <a:spcPts val="0"/>
              </a:spcBef>
              <a:spcAft>
                <a:spcPts val="600"/>
              </a:spcAft>
              <a:buNone/>
              <a:defRPr lang="en-US" sz="1600" b="1" kern="1200" dirty="0">
                <a:solidFill>
                  <a:schemeClr val="tx1"/>
                </a:solidFill>
                <a:latin typeface="+mn-lt"/>
                <a:ea typeface="+mn-ea"/>
                <a:cs typeface="+mn-cs"/>
              </a:defRPr>
            </a:lvl2pPr>
            <a:lvl3pPr marL="0" indent="0">
              <a:lnSpc>
                <a:spcPct val="100000"/>
              </a:lnSpc>
              <a:spcBef>
                <a:spcPts val="0"/>
              </a:spcBef>
              <a:spcAft>
                <a:spcPts val="600"/>
              </a:spcAft>
              <a:buNone/>
              <a:defRPr lang="en-US" sz="1600" kern="1200" dirty="0">
                <a:solidFill>
                  <a:schemeClr val="tx1"/>
                </a:solidFill>
                <a:latin typeface="+mn-lt"/>
                <a:ea typeface="+mn-ea"/>
                <a:cs typeface="+mn-cs"/>
              </a:defRPr>
            </a:lvl3pPr>
            <a:lvl4pPr marL="0" indent="-228600">
              <a:lnSpc>
                <a:spcPct val="100000"/>
              </a:lnSpc>
              <a:defRPr lang="en-US" sz="1600" kern="1200" dirty="0">
                <a:solidFill>
                  <a:schemeClr val="tx1"/>
                </a:solidFill>
                <a:latin typeface="+mn-lt"/>
                <a:ea typeface="+mn-ea"/>
                <a:cs typeface="+mn-cs"/>
              </a:defRPr>
            </a:lvl4pPr>
            <a:lvl5pPr marL="460800" indent="-228600">
              <a:lnSpc>
                <a:spcPct val="100000"/>
              </a:lnSpc>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a:p>
        </p:txBody>
      </p:sp>
      <p:pic>
        <p:nvPicPr>
          <p:cNvPr id="10" name="Picture 9">
            <a:extLst>
              <a:ext uri="{FF2B5EF4-FFF2-40B4-BE49-F238E27FC236}">
                <a16:creationId xmlns:a16="http://schemas.microsoft.com/office/drawing/2014/main" id="{1D3C58E4-84A1-4EE7-BED2-A7D78CB71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305541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120282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A56A6B2-45CE-47D3-ADDB-BD31EA1119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0ED93AC6-2F50-4B91-B6DD-840E6B04BBBF}"/>
              </a:ext>
            </a:extLst>
          </p:cNvPr>
          <p:cNvSpPr>
            <a:spLocks noGrp="1"/>
          </p:cNvSpPr>
          <p:nvPr>
            <p:ph type="title" hasCustomPrompt="1"/>
          </p:nvPr>
        </p:nvSpPr>
        <p:spPr>
          <a:xfrm>
            <a:off x="831850" y="2587192"/>
            <a:ext cx="10515600" cy="590931"/>
          </a:xfrm>
        </p:spPr>
        <p:txBody>
          <a:bodyPr anchor="t" anchorCtr="0">
            <a:spAutoFit/>
          </a:bodyPr>
          <a:lstStyle>
            <a:lvl1pPr>
              <a:defRPr sz="3600" b="1"/>
            </a:lvl1pPr>
          </a:lstStyle>
          <a:p>
            <a:r>
              <a:rPr lang="en-US"/>
              <a:t>Section heading</a:t>
            </a:r>
            <a:endParaRPr lang="en-GB"/>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831850" y="3789940"/>
            <a:ext cx="10515600" cy="369332"/>
          </a:xfrm>
        </p:spPr>
        <p:txBody>
          <a:bodyPr>
            <a:spAutoFit/>
          </a:bodyPr>
          <a:lstStyle>
            <a:lvl1pPr marL="0" indent="0">
              <a:buNone/>
              <a:defRPr sz="20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Sub-heading</a:t>
            </a:r>
          </a:p>
        </p:txBody>
      </p:sp>
    </p:spTree>
    <p:extLst>
      <p:ext uri="{BB962C8B-B14F-4D97-AF65-F5344CB8AC3E}">
        <p14:creationId xmlns:p14="http://schemas.microsoft.com/office/powerpoint/2010/main" val="196778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041E873-0E11-44B1-8E1D-3939D1CB99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10" name="AutoShape 3">
            <a:extLst>
              <a:ext uri="{FF2B5EF4-FFF2-40B4-BE49-F238E27FC236}">
                <a16:creationId xmlns:a16="http://schemas.microsoft.com/office/drawing/2014/main" id="{4FAAD646-2462-41CA-AE4B-76753CEDFF52}"/>
              </a:ext>
            </a:extLst>
          </p:cNvPr>
          <p:cNvSpPr>
            <a:spLocks noChangeAspect="1" noChangeArrowheads="1" noTextEdit="1"/>
          </p:cNvSpPr>
          <p:nvPr userDrawn="1"/>
        </p:nvSpPr>
        <p:spPr bwMode="auto">
          <a:xfrm>
            <a:off x="0" y="0"/>
            <a:ext cx="12150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Large text page</a:t>
            </a:r>
          </a:p>
        </p:txBody>
      </p:sp>
      <p:sp>
        <p:nvSpPr>
          <p:cNvPr id="5" name="Footer Placeholder 4">
            <a:extLst>
              <a:ext uri="{FF2B5EF4-FFF2-40B4-BE49-F238E27FC236}">
                <a16:creationId xmlns:a16="http://schemas.microsoft.com/office/drawing/2014/main" id="{3939CF87-BF69-4238-8BAD-CEB980FB9F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E01D87-EBA9-4116-8E30-46E256527195}"/>
              </a:ext>
            </a:extLst>
          </p:cNvPr>
          <p:cNvSpPr>
            <a:spLocks noGrp="1"/>
          </p:cNvSpPr>
          <p:nvPr>
            <p:ph type="sldNum" sz="quarter" idx="12"/>
          </p:nvPr>
        </p:nvSpPr>
        <p:spPr/>
        <p:txBody>
          <a:bodyPr/>
          <a:lstStyle/>
          <a:p>
            <a:fld id="{06A44ADC-FBC0-4698-B0EC-1AD4A4060383}" type="slidenum">
              <a:rPr lang="en-GB" smtClean="0"/>
              <a:t>‹#›</a:t>
            </a:fld>
            <a:endParaRPr lang="en-GB"/>
          </a:p>
        </p:txBody>
      </p:sp>
      <p:sp>
        <p:nvSpPr>
          <p:cNvPr id="9" name="Rectangle: Diagonal Corners Rounded 8">
            <a:extLst>
              <a:ext uri="{FF2B5EF4-FFF2-40B4-BE49-F238E27FC236}">
                <a16:creationId xmlns:a16="http://schemas.microsoft.com/office/drawing/2014/main" id="{9C8A0FD4-F699-4BB5-A3C8-3A511F41233C}"/>
              </a:ext>
            </a:extLst>
          </p:cNvPr>
          <p:cNvSpPr/>
          <p:nvPr userDrawn="1"/>
        </p:nvSpPr>
        <p:spPr>
          <a:xfrm flipH="1">
            <a:off x="543561" y="553338"/>
            <a:ext cx="11095443" cy="5390262"/>
          </a:xfrm>
          <a:prstGeom prst="round2DiagRect">
            <a:avLst/>
          </a:prstGeom>
          <a:noFill/>
          <a:ln w="2286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a:solidFill>
                <a:schemeClr val="tx1"/>
              </a:solidFill>
            </a:endParaRPr>
          </a:p>
        </p:txBody>
      </p:sp>
      <p:pic>
        <p:nvPicPr>
          <p:cNvPr id="8" name="Picture 7">
            <a:extLst>
              <a:ext uri="{FF2B5EF4-FFF2-40B4-BE49-F238E27FC236}">
                <a16:creationId xmlns:a16="http://schemas.microsoft.com/office/drawing/2014/main" id="{24271249-A6E6-4E1D-BF38-9B55039C067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117039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CCFA8AA-1F36-4E3C-977C-A7C918EE026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8982F404-A628-4163-A67A-017625A1F1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6CC20F-2520-4988-AFE4-EBE97F23EF9C}"/>
              </a:ext>
            </a:extLst>
          </p:cNvPr>
          <p:cNvSpPr>
            <a:spLocks noGrp="1"/>
          </p:cNvSpPr>
          <p:nvPr>
            <p:ph sz="half" idx="1" hasCustomPrompt="1"/>
          </p:nvPr>
        </p:nvSpPr>
        <p:spPr>
          <a:xfrm>
            <a:off x="360000"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4" name="Content Placeholder 3">
            <a:extLst>
              <a:ext uri="{FF2B5EF4-FFF2-40B4-BE49-F238E27FC236}">
                <a16:creationId xmlns:a16="http://schemas.microsoft.com/office/drawing/2014/main" id="{2ABA3220-04BF-4C22-9F1D-EA71CB2E4D12}"/>
              </a:ext>
            </a:extLst>
          </p:cNvPr>
          <p:cNvSpPr>
            <a:spLocks noGrp="1"/>
          </p:cNvSpPr>
          <p:nvPr>
            <p:ph sz="half" idx="2" hasCustomPrompt="1"/>
          </p:nvPr>
        </p:nvSpPr>
        <p:spPr>
          <a:xfrm>
            <a:off x="6224072"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6" name="Footer Placeholder 5">
            <a:extLst>
              <a:ext uri="{FF2B5EF4-FFF2-40B4-BE49-F238E27FC236}">
                <a16:creationId xmlns:a16="http://schemas.microsoft.com/office/drawing/2014/main" id="{D69C2192-61D5-4EB8-AAF7-C62287CE3E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E3B638-8AEF-4744-AF26-A06733AEBCD1}"/>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9" name="Picture 8">
            <a:extLst>
              <a:ext uri="{FF2B5EF4-FFF2-40B4-BE49-F238E27FC236}">
                <a16:creationId xmlns:a16="http://schemas.microsoft.com/office/drawing/2014/main" id="{BCB9B26A-6FAE-4CD8-BB5B-6DDE25F439E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4113154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3238306-4959-4D7E-824A-5FCB2D3855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3F56CF47-9317-4BCB-B768-6FAFA244E835}"/>
              </a:ext>
            </a:extLst>
          </p:cNvPr>
          <p:cNvSpPr>
            <a:spLocks noGrp="1"/>
          </p:cNvSpPr>
          <p:nvPr>
            <p:ph type="title"/>
          </p:nvPr>
        </p:nvSpPr>
        <p:spPr>
          <a:xfrm>
            <a:off x="360000" y="360000"/>
            <a:ext cx="11444072" cy="904436"/>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EE0031-2A64-4B9F-9549-581805ECA54B}"/>
              </a:ext>
            </a:extLst>
          </p:cNvPr>
          <p:cNvSpPr>
            <a:spLocks noGrp="1"/>
          </p:cNvSpPr>
          <p:nvPr>
            <p:ph type="body" idx="1"/>
          </p:nvPr>
        </p:nvSpPr>
        <p:spPr>
          <a:xfrm>
            <a:off x="368514"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50C07EE-CCB7-404E-8CA0-28E7EADD4352}"/>
              </a:ext>
            </a:extLst>
          </p:cNvPr>
          <p:cNvSpPr>
            <a:spLocks noGrp="1"/>
          </p:cNvSpPr>
          <p:nvPr>
            <p:ph sz="half" idx="2" hasCustomPrompt="1"/>
          </p:nvPr>
        </p:nvSpPr>
        <p:spPr>
          <a:xfrm>
            <a:off x="368514"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5" name="Text Placeholder 4">
            <a:extLst>
              <a:ext uri="{FF2B5EF4-FFF2-40B4-BE49-F238E27FC236}">
                <a16:creationId xmlns:a16="http://schemas.microsoft.com/office/drawing/2014/main" id="{164D9511-94F7-4D8A-B308-9F45F8C31020}"/>
              </a:ext>
            </a:extLst>
          </p:cNvPr>
          <p:cNvSpPr>
            <a:spLocks noGrp="1"/>
          </p:cNvSpPr>
          <p:nvPr>
            <p:ph type="body" sz="quarter" idx="3"/>
          </p:nvPr>
        </p:nvSpPr>
        <p:spPr>
          <a:xfrm>
            <a:off x="6224072"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14B37DB-BE92-439C-B307-B67909DBB68B}"/>
              </a:ext>
            </a:extLst>
          </p:cNvPr>
          <p:cNvSpPr>
            <a:spLocks noGrp="1"/>
          </p:cNvSpPr>
          <p:nvPr>
            <p:ph sz="quarter" idx="4" hasCustomPrompt="1"/>
          </p:nvPr>
        </p:nvSpPr>
        <p:spPr>
          <a:xfrm>
            <a:off x="6224072"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8" name="Footer Placeholder 7">
            <a:extLst>
              <a:ext uri="{FF2B5EF4-FFF2-40B4-BE49-F238E27FC236}">
                <a16:creationId xmlns:a16="http://schemas.microsoft.com/office/drawing/2014/main" id="{BF22FB8E-C592-4C15-8B2B-5B8ADAC8C7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C3D43E-BF05-4A08-83EC-42885B455129}"/>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11" name="Picture 10">
            <a:extLst>
              <a:ext uri="{FF2B5EF4-FFF2-40B4-BE49-F238E27FC236}">
                <a16:creationId xmlns:a16="http://schemas.microsoft.com/office/drawing/2014/main" id="{6BDEC63E-2A54-43A9-B167-8E8069CE003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773110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5ED54B9-F2A7-4FFF-9D77-5DA942986D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462557C2-113E-4A34-8911-A50E353E9CE5}"/>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4BFBCE85-97F0-4F9A-BD88-99ECA8B51C8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1D4E44F-BFBB-4DDD-863B-D41AF6EB9041}"/>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7" name="Picture 6">
            <a:extLst>
              <a:ext uri="{FF2B5EF4-FFF2-40B4-BE49-F238E27FC236}">
                <a16:creationId xmlns:a16="http://schemas.microsoft.com/office/drawing/2014/main" id="{D24786D0-5809-43D2-B13B-E5FA451081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31958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946B4A-3069-4ED3-99CC-607B68B7BCB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3" name="Footer Placeholder 2">
            <a:extLst>
              <a:ext uri="{FF2B5EF4-FFF2-40B4-BE49-F238E27FC236}">
                <a16:creationId xmlns:a16="http://schemas.microsoft.com/office/drawing/2014/main" id="{2383A5B5-FA1A-41C9-AE10-1940D02DA5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70FA1E2-41C9-4717-9C40-A65437125E44}"/>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6" name="Picture 5">
            <a:extLst>
              <a:ext uri="{FF2B5EF4-FFF2-40B4-BE49-F238E27FC236}">
                <a16:creationId xmlns:a16="http://schemas.microsoft.com/office/drawing/2014/main" id="{9ED1185A-5D30-4C4F-8D3F-9422ECD8DF1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118510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B943-7FEE-4EBA-894D-1AFF2D304472}"/>
              </a:ext>
            </a:extLst>
          </p:cNvPr>
          <p:cNvSpPr>
            <a:spLocks noGrp="1"/>
          </p:cNvSpPr>
          <p:nvPr>
            <p:ph type="title"/>
          </p:nvPr>
        </p:nvSpPr>
        <p:spPr>
          <a:xfrm>
            <a:off x="360000" y="360000"/>
            <a:ext cx="11444072" cy="535531"/>
          </a:xfrm>
          <a:prstGeom prst="rect">
            <a:avLst/>
          </a:prstGeom>
        </p:spPr>
        <p:txBody>
          <a:bodyPr vert="horz" lIns="91440" tIns="45720" rIns="91440" bIns="45720" rtlCol="0" anchor="t" anchorCtr="0">
            <a:sp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1BCFDC-5D94-4F0B-82D3-04481417E05B}"/>
              </a:ext>
            </a:extLst>
          </p:cNvPr>
          <p:cNvSpPr>
            <a:spLocks noGrp="1"/>
          </p:cNvSpPr>
          <p:nvPr>
            <p:ph type="body" idx="1"/>
          </p:nvPr>
        </p:nvSpPr>
        <p:spPr>
          <a:xfrm>
            <a:off x="359999" y="1440000"/>
            <a:ext cx="11444073" cy="4351338"/>
          </a:xfrm>
          <a:prstGeom prst="rect">
            <a:avLst/>
          </a:prstGeom>
        </p:spPr>
        <p:txBody>
          <a:bodyPr vert="horz" lIns="91440" tIns="45720" rIns="91440" bIns="45720" rtlCol="0">
            <a:normAutofit/>
          </a:body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a:t>Bullet sub</a:t>
            </a:r>
            <a:endParaRPr lang="en-GB"/>
          </a:p>
        </p:txBody>
      </p:sp>
      <p:sp>
        <p:nvSpPr>
          <p:cNvPr id="5" name="Footer Placeholder 4">
            <a:extLst>
              <a:ext uri="{FF2B5EF4-FFF2-40B4-BE49-F238E27FC236}">
                <a16:creationId xmlns:a16="http://schemas.microsoft.com/office/drawing/2014/main" id="{14055446-D695-44BC-B721-FA7A3D3B3C66}"/>
              </a:ext>
            </a:extLst>
          </p:cNvPr>
          <p:cNvSpPr>
            <a:spLocks noGrp="1"/>
          </p:cNvSpPr>
          <p:nvPr>
            <p:ph type="ftr" sz="quarter" idx="3"/>
          </p:nvPr>
        </p:nvSpPr>
        <p:spPr>
          <a:xfrm>
            <a:off x="4445000" y="6356350"/>
            <a:ext cx="6380018"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680DA2C-4054-4870-AE04-3BEF0E4964D5}"/>
              </a:ext>
            </a:extLst>
          </p:cNvPr>
          <p:cNvSpPr>
            <a:spLocks noGrp="1"/>
          </p:cNvSpPr>
          <p:nvPr>
            <p:ph type="sldNum" sz="quarter" idx="4"/>
          </p:nvPr>
        </p:nvSpPr>
        <p:spPr>
          <a:xfrm>
            <a:off x="11044381" y="6356350"/>
            <a:ext cx="759691"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fld id="{06A44ADC-FBC0-4698-B0EC-1AD4A4060383}" type="slidenum">
              <a:rPr lang="en-GB" smtClean="0"/>
              <a:t>‹#›</a:t>
            </a:fld>
            <a:endParaRPr lang="en-GB"/>
          </a:p>
        </p:txBody>
      </p:sp>
    </p:spTree>
    <p:extLst>
      <p:ext uri="{BB962C8B-B14F-4D97-AF65-F5344CB8AC3E}">
        <p14:creationId xmlns:p14="http://schemas.microsoft.com/office/powerpoint/2010/main" val="2927442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 id="2147483663" r:id="rId15"/>
    <p:sldLayoutId id="2147483664" r:id="rId16"/>
    <p:sldLayoutId id="2147483665" r:id="rId17"/>
    <p:sldLayoutId id="2147483666" r:id="rId18"/>
    <p:sldLayoutId id="2147483667" r:id="rId19"/>
  </p:sldLayoutIdLst>
  <p:txStyles>
    <p:titleStyle>
      <a:lvl1pPr algn="l" defTabSz="914400" rtl="0" eaLnBrk="1" latinLnBrk="0" hangingPunct="1">
        <a:lnSpc>
          <a:spcPct val="90000"/>
        </a:lnSpc>
        <a:spcBef>
          <a:spcPct val="0"/>
        </a:spcBef>
        <a:buNone/>
        <a:defRPr lang="en-GB" sz="3200" b="1"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100" b="1"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3pPr>
      <a:lvl4pPr marL="57150" indent="-28575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4pPr>
      <a:lvl5pPr marL="517950" indent="-285750" algn="l" defTabSz="914400" rtl="0" eaLnBrk="1" latinLnBrk="0" hangingPunct="1">
        <a:lnSpc>
          <a:spcPct val="90000"/>
        </a:lnSpc>
        <a:spcBef>
          <a:spcPts val="500"/>
        </a:spcBef>
        <a:buFont typeface="Arial" panose="020B0604020202020204" pitchFamily="34" charset="0"/>
        <a:buChar char="•"/>
        <a:defRPr lang="en-GB"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gov.uk/government/publications/substance-misuse-providing-remote-and-in-person-intervention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gov.uk/government/publications/drug-misuse-and-dependence-uk-guidelines-on-clinical-management" TargetMode="External"/><Relationship Id="rId2" Type="http://schemas.openxmlformats.org/officeDocument/2006/relationships/hyperlink" Target="https://www.gov.uk/government/publications/medicine-choices-in-opioid-substitution-treatment" TargetMode="External"/><Relationship Id="rId1" Type="http://schemas.openxmlformats.org/officeDocument/2006/relationships/slideLayout" Target="../slideLayouts/slideLayout2.xml"/><Relationship Id="rId6" Type="http://schemas.openxmlformats.org/officeDocument/2006/relationships/hyperlink" Target="https://www.gov.uk/government/publications/medicine-choices-in-opioid-substitution-treatment/oral-methadone-and-buprenorphine-recommendations#references" TargetMode="External"/><Relationship Id="rId5" Type="http://schemas.openxmlformats.org/officeDocument/2006/relationships/hyperlink" Target="https://www.nice.org.uk/guidance/ta114" TargetMode="External"/><Relationship Id="rId4" Type="http://schemas.openxmlformats.org/officeDocument/2006/relationships/hyperlink" Target="https://www.nice.org.uk/guidance/cg52"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nice.org.uk/guidance/cg52" TargetMode="External"/><Relationship Id="rId2" Type="http://schemas.openxmlformats.org/officeDocument/2006/relationships/hyperlink" Target="https://www.nice.org.uk/guidance/ta114" TargetMode="External"/><Relationship Id="rId1" Type="http://schemas.openxmlformats.org/officeDocument/2006/relationships/slideLayout" Target="../slideLayouts/slideLayout2.xml"/><Relationship Id="rId4" Type="http://schemas.openxmlformats.org/officeDocument/2006/relationships/hyperlink" Target="https://www.gov.uk/government/publications/drug-misuse-and-dependence-uk-guidelines-on-clinical-management"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gov.uk/government/publications/medicine-choices-in-opioid-substitution-treat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70E482-A125-4833-B712-67EC9E72E5F2}"/>
              </a:ext>
              <a:ext uri="{C183D7F6-B498-43B3-948B-1728B52AA6E4}">
                <adec:decorative xmlns:adec="http://schemas.microsoft.com/office/drawing/2017/decorative" val="1"/>
              </a:ext>
            </a:extLst>
          </p:cNvPr>
          <p:cNvSpPr>
            <a:spLocks noGrp="1"/>
          </p:cNvSpPr>
          <p:nvPr>
            <p:ph type="ctrTitle"/>
          </p:nvPr>
        </p:nvSpPr>
        <p:spPr>
          <a:xfrm>
            <a:off x="930374" y="2549668"/>
            <a:ext cx="9144000" cy="1449628"/>
          </a:xfrm>
        </p:spPr>
        <p:txBody>
          <a:bodyPr/>
          <a:lstStyle/>
          <a:p>
            <a:r>
              <a:rPr lang="en-GB" sz="3200" dirty="0"/>
              <a:t>Medicine choices in opioid substitution treatment: DHSC guidance</a:t>
            </a:r>
            <a:br>
              <a:rPr lang="en-GB" sz="3200" dirty="0"/>
            </a:br>
            <a:endParaRPr lang="en-GB" dirty="0">
              <a:solidFill>
                <a:srgbClr val="FF0000"/>
              </a:solidFill>
            </a:endParaRPr>
          </a:p>
        </p:txBody>
      </p:sp>
      <p:sp>
        <p:nvSpPr>
          <p:cNvPr id="6" name="Text Placeholder 5">
            <a:extLst>
              <a:ext uri="{FF2B5EF4-FFF2-40B4-BE49-F238E27FC236}">
                <a16:creationId xmlns:a16="http://schemas.microsoft.com/office/drawing/2014/main" id="{CB69CF3D-3ED7-4E40-8980-547EF27F078A}"/>
              </a:ext>
            </a:extLst>
          </p:cNvPr>
          <p:cNvSpPr>
            <a:spLocks noGrp="1"/>
          </p:cNvSpPr>
          <p:nvPr>
            <p:ph type="body" sz="quarter" idx="13"/>
          </p:nvPr>
        </p:nvSpPr>
        <p:spPr>
          <a:xfrm>
            <a:off x="930275" y="4382809"/>
            <a:ext cx="4057650" cy="1574790"/>
          </a:xfrm>
        </p:spPr>
        <p:txBody>
          <a:bodyPr/>
          <a:lstStyle/>
          <a:p>
            <a:r>
              <a:rPr lang="en-GB" b="1" dirty="0"/>
              <a:t>Dr Michael Kelleher</a:t>
            </a:r>
          </a:p>
          <a:p>
            <a:r>
              <a:rPr lang="en-GB" b="1" dirty="0"/>
              <a:t>National Clinical  Advisor</a:t>
            </a:r>
          </a:p>
          <a:p>
            <a:endParaRPr lang="en-GB" b="1" dirty="0"/>
          </a:p>
          <a:p>
            <a:r>
              <a:rPr lang="en-GB" b="1" dirty="0"/>
              <a:t>Addictions Professionals Webinar</a:t>
            </a:r>
          </a:p>
          <a:p>
            <a:r>
              <a:rPr lang="en-GB" b="1" dirty="0"/>
              <a:t>6</a:t>
            </a:r>
            <a:r>
              <a:rPr lang="en-GB" b="1" baseline="30000" dirty="0"/>
              <a:t>th</a:t>
            </a:r>
            <a:r>
              <a:rPr lang="en-GB" b="1" dirty="0"/>
              <a:t> July 25</a:t>
            </a:r>
          </a:p>
        </p:txBody>
      </p:sp>
    </p:spTree>
    <p:extLst>
      <p:ext uri="{BB962C8B-B14F-4D97-AF65-F5344CB8AC3E}">
        <p14:creationId xmlns:p14="http://schemas.microsoft.com/office/powerpoint/2010/main" val="3176832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4575-141E-14A6-BD0D-D91488BA1C86}"/>
              </a:ext>
            </a:extLst>
          </p:cNvPr>
          <p:cNvSpPr>
            <a:spLocks noGrp="1"/>
          </p:cNvSpPr>
          <p:nvPr>
            <p:ph type="title"/>
          </p:nvPr>
        </p:nvSpPr>
        <p:spPr/>
        <p:txBody>
          <a:bodyPr>
            <a:normAutofit/>
          </a:bodyPr>
          <a:lstStyle/>
          <a:p>
            <a:r>
              <a:rPr lang="en-GB" dirty="0"/>
              <a:t>Recommendation 5: In-person assessments for OST</a:t>
            </a:r>
          </a:p>
        </p:txBody>
      </p:sp>
      <p:sp>
        <p:nvSpPr>
          <p:cNvPr id="3" name="Content Placeholder 2">
            <a:extLst>
              <a:ext uri="{FF2B5EF4-FFF2-40B4-BE49-F238E27FC236}">
                <a16:creationId xmlns:a16="http://schemas.microsoft.com/office/drawing/2014/main" id="{61471C11-B2A6-36CE-3CFE-BFAC4AC49FD4}"/>
              </a:ext>
            </a:extLst>
          </p:cNvPr>
          <p:cNvSpPr>
            <a:spLocks noGrp="1"/>
          </p:cNvSpPr>
          <p:nvPr>
            <p:ph idx="1"/>
          </p:nvPr>
        </p:nvSpPr>
        <p:spPr/>
        <p:txBody>
          <a:bodyPr/>
          <a:lstStyle/>
          <a:p>
            <a:r>
              <a:rPr lang="en-GB" b="0" dirty="0"/>
              <a:t>You should usually assess a patient for OST in person. If this is not possible, you can carry out much of the assessment remotely. But you should usually conduct biological testing for non-prescribed substance use, and carry out a physical examination, before a patient starts treatment. For more information, see guidance on </a:t>
            </a:r>
            <a:r>
              <a:rPr lang="en-GB" b="0" dirty="0">
                <a:hlinkClick r:id="rId2"/>
              </a:rPr>
              <a:t>Substance misuse: providing remote and in-person interventions</a:t>
            </a:r>
            <a:r>
              <a:rPr lang="en-GB" b="0" dirty="0"/>
              <a:t>.</a:t>
            </a:r>
          </a:p>
        </p:txBody>
      </p:sp>
    </p:spTree>
    <p:extLst>
      <p:ext uri="{BB962C8B-B14F-4D97-AF65-F5344CB8AC3E}">
        <p14:creationId xmlns:p14="http://schemas.microsoft.com/office/powerpoint/2010/main" val="2228270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4575-141E-14A6-BD0D-D91488BA1C86}"/>
              </a:ext>
            </a:extLst>
          </p:cNvPr>
          <p:cNvSpPr>
            <a:spLocks noGrp="1"/>
          </p:cNvSpPr>
          <p:nvPr>
            <p:ph type="title"/>
          </p:nvPr>
        </p:nvSpPr>
        <p:spPr/>
        <p:txBody>
          <a:bodyPr>
            <a:normAutofit fontScale="90000"/>
          </a:bodyPr>
          <a:lstStyle/>
          <a:p>
            <a:r>
              <a:rPr lang="en-GB" dirty="0"/>
              <a:t>Recommendation 6: Adequate doses for oral buprenorphine</a:t>
            </a:r>
          </a:p>
        </p:txBody>
      </p:sp>
      <p:sp>
        <p:nvSpPr>
          <p:cNvPr id="3" name="Content Placeholder 2">
            <a:extLst>
              <a:ext uri="{FF2B5EF4-FFF2-40B4-BE49-F238E27FC236}">
                <a16:creationId xmlns:a16="http://schemas.microsoft.com/office/drawing/2014/main" id="{61471C11-B2A6-36CE-3CFE-BFAC4AC49FD4}"/>
              </a:ext>
            </a:extLst>
          </p:cNvPr>
          <p:cNvSpPr>
            <a:spLocks noGrp="1"/>
          </p:cNvSpPr>
          <p:nvPr>
            <p:ph idx="1"/>
          </p:nvPr>
        </p:nvSpPr>
        <p:spPr/>
        <p:txBody>
          <a:bodyPr/>
          <a:lstStyle/>
          <a:p>
            <a:r>
              <a:rPr lang="en-GB" b="0" dirty="0"/>
              <a:t>When inducting a patient onto buprenorphine, you should provide an adequate initial dose.</a:t>
            </a:r>
          </a:p>
          <a:p>
            <a:r>
              <a:rPr lang="en-GB" b="0" dirty="0"/>
              <a:t>The Orange Book recommends a dose between 4 and 8 milligrams (mg) on the first day in most cases.</a:t>
            </a:r>
          </a:p>
          <a:p>
            <a:r>
              <a:rPr lang="en-GB" b="0" dirty="0"/>
              <a:t>There are clinical scenarios where it may be appropriate to prescribe a lower dose, such as concerns about tolerance, comorbid substance use or lung disease.</a:t>
            </a:r>
          </a:p>
          <a:p>
            <a:r>
              <a:rPr lang="en-GB" b="0" dirty="0"/>
              <a:t>There are also scenarios where it may be appropriate to prescribe more than 8mg of buprenorphine on the first day.</a:t>
            </a:r>
          </a:p>
          <a:p>
            <a:r>
              <a:rPr lang="en-GB" b="0" dirty="0"/>
              <a:t>Usually, the patient should return the following day for further assessment, and an increase in dose of up to a further 8mg if required.</a:t>
            </a:r>
          </a:p>
        </p:txBody>
      </p:sp>
    </p:spTree>
    <p:extLst>
      <p:ext uri="{BB962C8B-B14F-4D97-AF65-F5344CB8AC3E}">
        <p14:creationId xmlns:p14="http://schemas.microsoft.com/office/powerpoint/2010/main" val="2227593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4575-141E-14A6-BD0D-D91488BA1C86}"/>
              </a:ext>
            </a:extLst>
          </p:cNvPr>
          <p:cNvSpPr>
            <a:spLocks noGrp="1"/>
          </p:cNvSpPr>
          <p:nvPr>
            <p:ph type="title"/>
          </p:nvPr>
        </p:nvSpPr>
        <p:spPr/>
        <p:txBody>
          <a:bodyPr>
            <a:normAutofit/>
          </a:bodyPr>
          <a:lstStyle/>
          <a:p>
            <a:r>
              <a:rPr lang="en-GB" dirty="0"/>
              <a:t>Recommendation 7: Prescribing the optimal dose</a:t>
            </a:r>
          </a:p>
        </p:txBody>
      </p:sp>
      <p:sp>
        <p:nvSpPr>
          <p:cNvPr id="3" name="Content Placeholder 2">
            <a:extLst>
              <a:ext uri="{FF2B5EF4-FFF2-40B4-BE49-F238E27FC236}">
                <a16:creationId xmlns:a16="http://schemas.microsoft.com/office/drawing/2014/main" id="{61471C11-B2A6-36CE-3CFE-BFAC4AC49FD4}"/>
              </a:ext>
            </a:extLst>
          </p:cNvPr>
          <p:cNvSpPr>
            <a:spLocks noGrp="1"/>
          </p:cNvSpPr>
          <p:nvPr>
            <p:ph idx="1"/>
          </p:nvPr>
        </p:nvSpPr>
        <p:spPr/>
        <p:txBody>
          <a:bodyPr/>
          <a:lstStyle/>
          <a:p>
            <a:r>
              <a:rPr lang="en-GB" b="0" dirty="0"/>
              <a:t>You should prescribe patients the optimal dose of OST medication that supports them to reduce or stop non-prescribed opioid use and remain in treatment.</a:t>
            </a:r>
          </a:p>
          <a:p>
            <a:r>
              <a:rPr lang="en-GB" b="0" dirty="0"/>
              <a:t>You should assess patients before each incremental change in dose of OST medication, whether they are prescribed methadone or buprenorphine. You can carry out this assessment remotely if you think it is appropriate, after you consider the risks and benefits.</a:t>
            </a:r>
          </a:p>
        </p:txBody>
      </p:sp>
    </p:spTree>
    <p:extLst>
      <p:ext uri="{BB962C8B-B14F-4D97-AF65-F5344CB8AC3E}">
        <p14:creationId xmlns:p14="http://schemas.microsoft.com/office/powerpoint/2010/main" val="1418365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4575-141E-14A6-BD0D-D91488BA1C86}"/>
              </a:ext>
            </a:extLst>
          </p:cNvPr>
          <p:cNvSpPr>
            <a:spLocks noGrp="1"/>
          </p:cNvSpPr>
          <p:nvPr>
            <p:ph type="title"/>
          </p:nvPr>
        </p:nvSpPr>
        <p:spPr/>
        <p:txBody>
          <a:bodyPr>
            <a:normAutofit/>
          </a:bodyPr>
          <a:lstStyle/>
          <a:p>
            <a:r>
              <a:rPr lang="en-GB" dirty="0"/>
              <a:t>Recommendation 8: Appropriate monitoring of the patient</a:t>
            </a:r>
          </a:p>
        </p:txBody>
      </p:sp>
      <p:sp>
        <p:nvSpPr>
          <p:cNvPr id="3" name="Content Placeholder 2">
            <a:extLst>
              <a:ext uri="{FF2B5EF4-FFF2-40B4-BE49-F238E27FC236}">
                <a16:creationId xmlns:a16="http://schemas.microsoft.com/office/drawing/2014/main" id="{61471C11-B2A6-36CE-3CFE-BFAC4AC49FD4}"/>
              </a:ext>
            </a:extLst>
          </p:cNvPr>
          <p:cNvSpPr>
            <a:spLocks noGrp="1"/>
          </p:cNvSpPr>
          <p:nvPr>
            <p:ph idx="1"/>
          </p:nvPr>
        </p:nvSpPr>
        <p:spPr/>
        <p:txBody>
          <a:bodyPr/>
          <a:lstStyle/>
          <a:p>
            <a:r>
              <a:rPr lang="en-GB" b="0" dirty="0"/>
              <a:t>For all patients, whether their OST is supervised or unsupervised, they should be appropriately monitored. This includes regular reviews and the opportunity to check the patient’s self-reported history with the results from random drug tests.</a:t>
            </a:r>
          </a:p>
          <a:p>
            <a:r>
              <a:rPr lang="en-GB" b="0" dirty="0"/>
              <a:t>At these reviews, you should consider the benefits and risks of the current dispensing regimen, and change it if appropriate.</a:t>
            </a:r>
          </a:p>
          <a:p>
            <a:r>
              <a:rPr lang="en-GB" b="0" dirty="0"/>
              <a:t>If the patient shows evidence of not benefitting from unsupervised buprenorphine or methadone dosing, you should consider reintroducing supervised consumption. Or, if appropriate, you could consider switching to long-acting injectable buprenorphine (guidance to follow in 2025).</a:t>
            </a:r>
          </a:p>
          <a:p>
            <a:pPr>
              <a:spcAft>
                <a:spcPts val="600"/>
              </a:spcAft>
            </a:pPr>
            <a:r>
              <a:rPr lang="en-GB" b="0" dirty="0"/>
              <a:t>Evidence for the patient not benefitting can include:</a:t>
            </a:r>
          </a:p>
          <a:p>
            <a:pPr marL="342900" lvl="1" indent="-342900">
              <a:buClr>
                <a:srgbClr val="00AE9E"/>
              </a:buClr>
              <a:buFont typeface="Arial" panose="020B0604020202020204" pitchFamily="34" charset="0"/>
              <a:buChar char="•"/>
            </a:pPr>
            <a:r>
              <a:rPr lang="en-GB" sz="2100" b="0" dirty="0"/>
              <a:t>instability</a:t>
            </a:r>
          </a:p>
          <a:p>
            <a:pPr marL="342900" lvl="1" indent="-342900">
              <a:buClr>
                <a:srgbClr val="00AE9E"/>
              </a:buClr>
              <a:buFont typeface="Arial" panose="020B0604020202020204" pitchFamily="34" charset="0"/>
              <a:buChar char="•"/>
            </a:pPr>
            <a:r>
              <a:rPr lang="en-GB" sz="2100" b="0" dirty="0"/>
              <a:t>ongoing regular non-prescribed drug use</a:t>
            </a:r>
          </a:p>
          <a:p>
            <a:pPr marL="342900" lvl="1" indent="-342900">
              <a:buClr>
                <a:srgbClr val="00AE9E"/>
              </a:buClr>
              <a:buFont typeface="Arial" panose="020B0604020202020204" pitchFamily="34" charset="0"/>
              <a:buChar char="•"/>
            </a:pPr>
            <a:r>
              <a:rPr lang="en-GB" sz="2100" b="0" dirty="0"/>
              <a:t>excessive alcohol use</a:t>
            </a:r>
          </a:p>
        </p:txBody>
      </p:sp>
      <p:sp>
        <p:nvSpPr>
          <p:cNvPr id="4" name="TextBox 3">
            <a:extLst>
              <a:ext uri="{FF2B5EF4-FFF2-40B4-BE49-F238E27FC236}">
                <a16:creationId xmlns:a16="http://schemas.microsoft.com/office/drawing/2014/main" id="{A7ED61E7-8895-A3F7-75BC-8CF67C1B10CA}"/>
              </a:ext>
            </a:extLst>
          </p:cNvPr>
          <p:cNvSpPr txBox="1"/>
          <p:nvPr/>
        </p:nvSpPr>
        <p:spPr>
          <a:xfrm>
            <a:off x="6216071" y="4871955"/>
            <a:ext cx="6604000" cy="815608"/>
          </a:xfrm>
          <a:prstGeom prst="rect">
            <a:avLst/>
          </a:prstGeom>
          <a:noFill/>
        </p:spPr>
        <p:txBody>
          <a:bodyPr wrap="square" rtlCol="0">
            <a:spAutoFit/>
          </a:bodyPr>
          <a:lstStyle/>
          <a:p>
            <a:pPr marL="342900" lvl="1" indent="-342900">
              <a:spcAft>
                <a:spcPts val="600"/>
              </a:spcAft>
              <a:buClr>
                <a:srgbClr val="00AE9E"/>
              </a:buClr>
              <a:buFont typeface="Arial" panose="020B0604020202020204" pitchFamily="34" charset="0"/>
              <a:buChar char="•"/>
            </a:pPr>
            <a:r>
              <a:rPr lang="en-GB" sz="2100" dirty="0"/>
              <a:t>deterioration of functioning</a:t>
            </a:r>
          </a:p>
          <a:p>
            <a:pPr marL="342900" lvl="1" indent="-342900">
              <a:spcAft>
                <a:spcPts val="600"/>
              </a:spcAft>
              <a:buClr>
                <a:srgbClr val="00AE9E"/>
              </a:buClr>
              <a:buFont typeface="Arial" panose="020B0604020202020204" pitchFamily="34" charset="0"/>
              <a:buChar char="•"/>
            </a:pPr>
            <a:r>
              <a:rPr lang="en-GB" sz="2100" dirty="0"/>
              <a:t>diversion of prescribed medication</a:t>
            </a:r>
          </a:p>
        </p:txBody>
      </p:sp>
    </p:spTree>
    <p:extLst>
      <p:ext uri="{BB962C8B-B14F-4D97-AF65-F5344CB8AC3E}">
        <p14:creationId xmlns:p14="http://schemas.microsoft.com/office/powerpoint/2010/main" val="3067364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4575-141E-14A6-BD0D-D91488BA1C86}"/>
              </a:ext>
            </a:extLst>
          </p:cNvPr>
          <p:cNvSpPr>
            <a:spLocks noGrp="1"/>
          </p:cNvSpPr>
          <p:nvPr>
            <p:ph type="title"/>
          </p:nvPr>
        </p:nvSpPr>
        <p:spPr/>
        <p:txBody>
          <a:bodyPr>
            <a:normAutofit/>
          </a:bodyPr>
          <a:lstStyle/>
          <a:p>
            <a:r>
              <a:rPr lang="en-GB" dirty="0"/>
              <a:t>Recommendation 9: Considerations for take-away doses</a:t>
            </a:r>
          </a:p>
        </p:txBody>
      </p:sp>
      <p:sp>
        <p:nvSpPr>
          <p:cNvPr id="3" name="Content Placeholder 2">
            <a:extLst>
              <a:ext uri="{FF2B5EF4-FFF2-40B4-BE49-F238E27FC236}">
                <a16:creationId xmlns:a16="http://schemas.microsoft.com/office/drawing/2014/main" id="{61471C11-B2A6-36CE-3CFE-BFAC4AC49FD4}"/>
              </a:ext>
            </a:extLst>
          </p:cNvPr>
          <p:cNvSpPr>
            <a:spLocks noGrp="1"/>
          </p:cNvSpPr>
          <p:nvPr>
            <p:ph idx="1"/>
          </p:nvPr>
        </p:nvSpPr>
        <p:spPr/>
        <p:txBody>
          <a:bodyPr/>
          <a:lstStyle/>
          <a:p>
            <a:r>
              <a:rPr lang="en-GB" b="0" dirty="0"/>
              <a:t>If you believe the patient is suitable for take-away doses, you should:</a:t>
            </a:r>
          </a:p>
          <a:p>
            <a:pPr marL="342900" lvl="1" indent="-342900">
              <a:spcAft>
                <a:spcPts val="1200"/>
              </a:spcAft>
              <a:buClr>
                <a:srgbClr val="00AE9E"/>
              </a:buClr>
              <a:buFont typeface="Arial" panose="020B0604020202020204" pitchFamily="34" charset="0"/>
              <a:buChar char="•"/>
            </a:pPr>
            <a:r>
              <a:rPr lang="en-GB" sz="2100" b="0" dirty="0"/>
              <a:t>assess dangers to children or vulnerable adults in the home from OST medication</a:t>
            </a:r>
          </a:p>
          <a:p>
            <a:pPr marL="342900" lvl="1" indent="-342900">
              <a:spcAft>
                <a:spcPts val="1200"/>
              </a:spcAft>
              <a:buClr>
                <a:srgbClr val="00AE9E"/>
              </a:buClr>
              <a:buFont typeface="Arial" panose="020B0604020202020204" pitchFamily="34" charset="0"/>
              <a:buChar char="•"/>
            </a:pPr>
            <a:r>
              <a:rPr lang="en-GB" sz="2100" b="0" dirty="0"/>
              <a:t>provide a lockable box to store the medication, if necessary and unless the patient chooses to provide one</a:t>
            </a:r>
          </a:p>
          <a:p>
            <a:r>
              <a:rPr lang="en-GB" b="0" dirty="0"/>
              <a:t>You should also consider whether the patient is at risk of coercion to divert their medication.</a:t>
            </a:r>
          </a:p>
        </p:txBody>
      </p:sp>
    </p:spTree>
    <p:extLst>
      <p:ext uri="{BB962C8B-B14F-4D97-AF65-F5344CB8AC3E}">
        <p14:creationId xmlns:p14="http://schemas.microsoft.com/office/powerpoint/2010/main" val="4232686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4575-141E-14A6-BD0D-D91488BA1C86}"/>
              </a:ext>
            </a:extLst>
          </p:cNvPr>
          <p:cNvSpPr>
            <a:spLocks noGrp="1"/>
          </p:cNvSpPr>
          <p:nvPr>
            <p:ph type="title"/>
          </p:nvPr>
        </p:nvSpPr>
        <p:spPr/>
        <p:txBody>
          <a:bodyPr>
            <a:normAutofit fontScale="90000"/>
          </a:bodyPr>
          <a:lstStyle/>
          <a:p>
            <a:r>
              <a:rPr lang="en-GB" dirty="0"/>
              <a:t>Recommendation 10: Safe transfer of prescribing between settings</a:t>
            </a:r>
            <a:br>
              <a:rPr lang="en-GB" dirty="0"/>
            </a:br>
            <a:endParaRPr lang="en-GB" dirty="0"/>
          </a:p>
        </p:txBody>
      </p:sp>
      <p:sp>
        <p:nvSpPr>
          <p:cNvPr id="3" name="Content Placeholder 2">
            <a:extLst>
              <a:ext uri="{FF2B5EF4-FFF2-40B4-BE49-F238E27FC236}">
                <a16:creationId xmlns:a16="http://schemas.microsoft.com/office/drawing/2014/main" id="{61471C11-B2A6-36CE-3CFE-BFAC4AC49FD4}"/>
              </a:ext>
            </a:extLst>
          </p:cNvPr>
          <p:cNvSpPr>
            <a:spLocks noGrp="1"/>
          </p:cNvSpPr>
          <p:nvPr>
            <p:ph idx="1"/>
          </p:nvPr>
        </p:nvSpPr>
        <p:spPr/>
        <p:txBody>
          <a:bodyPr/>
          <a:lstStyle/>
          <a:p>
            <a:r>
              <a:rPr lang="en-GB" b="0" dirty="0"/>
              <a:t>Services need to ensure that there are smooth arrangements for safe transfer of prescribing between settings, to make sure there is no break in prescribing of OST due to service factors. This includes circumstances such as:</a:t>
            </a:r>
          </a:p>
          <a:p>
            <a:pPr marL="342900" lvl="1" indent="-342900">
              <a:spcAft>
                <a:spcPts val="1200"/>
              </a:spcAft>
              <a:buClr>
                <a:srgbClr val="00AE9E"/>
              </a:buClr>
              <a:buFont typeface="Arial" panose="020B0604020202020204" pitchFamily="34" charset="0"/>
              <a:buChar char="•"/>
            </a:pPr>
            <a:r>
              <a:rPr lang="en-GB" sz="2100" b="0" dirty="0"/>
              <a:t>changes to service provision, including opening hours</a:t>
            </a:r>
          </a:p>
          <a:p>
            <a:pPr marL="342900" lvl="1" indent="-342900">
              <a:spcAft>
                <a:spcPts val="1200"/>
              </a:spcAft>
              <a:buClr>
                <a:srgbClr val="00AE9E"/>
              </a:buClr>
              <a:buFont typeface="Arial" panose="020B0604020202020204" pitchFamily="34" charset="0"/>
              <a:buChar char="•"/>
            </a:pPr>
            <a:r>
              <a:rPr lang="en-GB" sz="2100" b="0" dirty="0"/>
              <a:t>when the patient moves home</a:t>
            </a:r>
          </a:p>
          <a:p>
            <a:pPr marL="342900" lvl="1" indent="-342900">
              <a:spcAft>
                <a:spcPts val="1200"/>
              </a:spcAft>
              <a:buClr>
                <a:srgbClr val="00AE9E"/>
              </a:buClr>
              <a:buFont typeface="Arial" panose="020B0604020202020204" pitchFamily="34" charset="0"/>
              <a:buChar char="•"/>
            </a:pPr>
            <a:r>
              <a:rPr lang="en-GB" sz="2100" b="0" dirty="0"/>
              <a:t>release from prison</a:t>
            </a:r>
          </a:p>
          <a:p>
            <a:pPr marL="342900" lvl="1" indent="-342900">
              <a:spcAft>
                <a:spcPts val="1200"/>
              </a:spcAft>
              <a:buClr>
                <a:srgbClr val="00AE9E"/>
              </a:buClr>
              <a:buFont typeface="Arial" panose="020B0604020202020204" pitchFamily="34" charset="0"/>
              <a:buChar char="•"/>
            </a:pPr>
            <a:r>
              <a:rPr lang="en-GB" sz="2100" b="0" dirty="0"/>
              <a:t>admission to and discharge from hospital</a:t>
            </a:r>
          </a:p>
          <a:p>
            <a:r>
              <a:rPr lang="en-GB" b="0" dirty="0"/>
              <a:t>In these situations, there should be appropriate communication between settings before a patient is transferred.</a:t>
            </a:r>
          </a:p>
        </p:txBody>
      </p:sp>
    </p:spTree>
    <p:extLst>
      <p:ext uri="{BB962C8B-B14F-4D97-AF65-F5344CB8AC3E}">
        <p14:creationId xmlns:p14="http://schemas.microsoft.com/office/powerpoint/2010/main" val="4094404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1D65C-A458-416A-A3D9-39E4327899E9}"/>
              </a:ext>
            </a:extLst>
          </p:cNvPr>
          <p:cNvSpPr>
            <a:spLocks noGrp="1"/>
          </p:cNvSpPr>
          <p:nvPr>
            <p:ph type="title"/>
          </p:nvPr>
        </p:nvSpPr>
        <p:spPr>
          <a:xfrm>
            <a:off x="360000" y="360000"/>
            <a:ext cx="11446163" cy="536400"/>
          </a:xfrm>
        </p:spPr>
        <p:txBody>
          <a:bodyPr anchor="b">
            <a:normAutofit/>
          </a:bodyPr>
          <a:lstStyle/>
          <a:p>
            <a:r>
              <a:rPr lang="en-GB" dirty="0"/>
              <a:t>Quick references and links</a:t>
            </a:r>
          </a:p>
        </p:txBody>
      </p:sp>
      <p:sp>
        <p:nvSpPr>
          <p:cNvPr id="3" name="Subtitle 2">
            <a:extLst>
              <a:ext uri="{FF2B5EF4-FFF2-40B4-BE49-F238E27FC236}">
                <a16:creationId xmlns:a16="http://schemas.microsoft.com/office/drawing/2014/main" id="{80E14B0B-A765-41F2-8F40-0FDE51C915DD}"/>
              </a:ext>
            </a:extLst>
          </p:cNvPr>
          <p:cNvSpPr>
            <a:spLocks noGrp="1"/>
          </p:cNvSpPr>
          <p:nvPr>
            <p:ph idx="1"/>
          </p:nvPr>
        </p:nvSpPr>
        <p:spPr/>
        <p:txBody>
          <a:bodyPr>
            <a:noAutofit/>
          </a:bodyPr>
          <a:lstStyle/>
          <a:p>
            <a:pPr marL="342900" lvl="1" indent="-342900">
              <a:spcAft>
                <a:spcPts val="1200"/>
              </a:spcAft>
              <a:buClr>
                <a:srgbClr val="00AE9E"/>
              </a:buClr>
              <a:buFont typeface="Arial" panose="020B0604020202020204" pitchFamily="34" charset="0"/>
              <a:buChar char="•"/>
            </a:pPr>
            <a:r>
              <a:rPr lang="en-GB" sz="2100" b="0" dirty="0"/>
              <a:t>2024 DHSC </a:t>
            </a:r>
            <a:r>
              <a:rPr lang="en-GB" sz="2100" b="0" dirty="0">
                <a:hlinkClick r:id="rId2"/>
              </a:rPr>
              <a:t>Medicine choices in opioid substitution treatment</a:t>
            </a:r>
            <a:endParaRPr lang="en-GB" sz="2100" b="0" dirty="0"/>
          </a:p>
          <a:p>
            <a:pPr marL="342900" lvl="1" indent="-342900">
              <a:spcAft>
                <a:spcPts val="1200"/>
              </a:spcAft>
              <a:buClr>
                <a:srgbClr val="00AE9E"/>
              </a:buClr>
              <a:buFont typeface="Arial" panose="020B0604020202020204" pitchFamily="34" charset="0"/>
              <a:buChar char="•"/>
            </a:pPr>
            <a:r>
              <a:rPr lang="en-GB" sz="2100" b="0" dirty="0"/>
              <a:t>2017 DHSC </a:t>
            </a:r>
            <a:r>
              <a:rPr lang="en-GB" sz="2100" b="0" dirty="0">
                <a:hlinkClick r:id="rId3"/>
              </a:rPr>
              <a:t>Drug misuse and dependence: UK guidelines on clinical management</a:t>
            </a:r>
            <a:r>
              <a:rPr lang="en-GB" sz="2100" b="0" dirty="0"/>
              <a:t> (Orange Book)</a:t>
            </a:r>
          </a:p>
          <a:p>
            <a:pPr marL="342900" lvl="1" indent="-342900">
              <a:spcAft>
                <a:spcPts val="1200"/>
              </a:spcAft>
              <a:buClr>
                <a:srgbClr val="00AE9E"/>
              </a:buClr>
              <a:buFont typeface="Arial" panose="020B0604020202020204" pitchFamily="34" charset="0"/>
              <a:buChar char="•"/>
            </a:pPr>
            <a:r>
              <a:rPr lang="en-GB" sz="2100" b="0" dirty="0"/>
              <a:t>2007 NICE CG52 </a:t>
            </a:r>
            <a:r>
              <a:rPr lang="en-GB" sz="2100" b="0" dirty="0">
                <a:hlinkClick r:id="rId4"/>
              </a:rPr>
              <a:t>Drug misuse in over 16s: opioid detoxification</a:t>
            </a:r>
            <a:endParaRPr lang="en-GB" sz="2100" b="0" dirty="0"/>
          </a:p>
          <a:p>
            <a:pPr marL="342900" lvl="1" indent="-342900">
              <a:spcAft>
                <a:spcPts val="1200"/>
              </a:spcAft>
              <a:buClr>
                <a:srgbClr val="00AE9E"/>
              </a:buClr>
              <a:buFont typeface="Arial" panose="020B0604020202020204" pitchFamily="34" charset="0"/>
              <a:buChar char="•"/>
            </a:pPr>
            <a:r>
              <a:rPr lang="en-GB" sz="2100" b="0" dirty="0"/>
              <a:t>2007 NICE TA114 </a:t>
            </a:r>
            <a:r>
              <a:rPr lang="en-GB" sz="2100" b="0" dirty="0">
                <a:hlinkClick r:id="rId5"/>
              </a:rPr>
              <a:t>Methadone and buprenorphine for the management of opioid dependence</a:t>
            </a:r>
            <a:endParaRPr lang="en-GB" sz="2100" b="0" dirty="0"/>
          </a:p>
          <a:p>
            <a:pPr lvl="1">
              <a:spcAft>
                <a:spcPts val="1200"/>
              </a:spcAft>
              <a:buClr>
                <a:srgbClr val="00AE9E"/>
              </a:buClr>
            </a:pPr>
            <a:r>
              <a:rPr lang="en-GB" sz="2100" b="0" dirty="0"/>
              <a:t>Full references for the guidance, and the evidence used to support the recommendations, are at the end of the online version: </a:t>
            </a:r>
            <a:r>
              <a:rPr lang="en-GB" sz="2100" b="0" dirty="0">
                <a:hlinkClick r:id="rId6"/>
              </a:rPr>
              <a:t>https://www.gov.uk/government/publications/medicine-choices-in-opioid-substitution-treatment/oral-methadone-and-buprenorphine-recommendations</a:t>
            </a:r>
            <a:r>
              <a:rPr lang="en-GB" sz="2100" b="0">
                <a:hlinkClick r:id="rId6"/>
              </a:rPr>
              <a:t>#references</a:t>
            </a:r>
            <a:endParaRPr lang="en-GB" sz="2100" b="0" dirty="0"/>
          </a:p>
        </p:txBody>
      </p:sp>
    </p:spTree>
    <p:extLst>
      <p:ext uri="{BB962C8B-B14F-4D97-AF65-F5344CB8AC3E}">
        <p14:creationId xmlns:p14="http://schemas.microsoft.com/office/powerpoint/2010/main" val="2631282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1C4D1-D9C7-9444-911C-B859AA78E168}"/>
              </a:ext>
            </a:extLst>
          </p:cNvPr>
          <p:cNvSpPr>
            <a:spLocks noGrp="1"/>
          </p:cNvSpPr>
          <p:nvPr>
            <p:ph type="title"/>
          </p:nvPr>
        </p:nvSpPr>
        <p:spPr/>
        <p:txBody>
          <a:bodyPr/>
          <a:lstStyle/>
          <a:p>
            <a:r>
              <a:rPr lang="en-GB" dirty="0"/>
              <a:t>Credits</a:t>
            </a:r>
          </a:p>
        </p:txBody>
      </p:sp>
      <p:sp>
        <p:nvSpPr>
          <p:cNvPr id="3" name="Content Placeholder 2">
            <a:extLst>
              <a:ext uri="{FF2B5EF4-FFF2-40B4-BE49-F238E27FC236}">
                <a16:creationId xmlns:a16="http://schemas.microsoft.com/office/drawing/2014/main" id="{02E37466-7B28-C484-97FD-4D6058F98A38}"/>
              </a:ext>
            </a:extLst>
          </p:cNvPr>
          <p:cNvSpPr>
            <a:spLocks noGrp="1"/>
          </p:cNvSpPr>
          <p:nvPr>
            <p:ph idx="1"/>
          </p:nvPr>
        </p:nvSpPr>
        <p:spPr/>
        <p:txBody>
          <a:bodyPr/>
          <a:lstStyle/>
          <a:p>
            <a:pPr>
              <a:spcAft>
                <a:spcPts val="400"/>
              </a:spcAft>
            </a:pPr>
            <a:r>
              <a:rPr lang="en-GB" sz="1800" b="0" dirty="0"/>
              <a:t>Dr Michael Kelleher, clinical adviser to OHID and SLAM (Lambeth) addictions lead, chaired the OST guidance clinical expert group</a:t>
            </a:r>
          </a:p>
          <a:p>
            <a:pPr>
              <a:spcAft>
                <a:spcPts val="400"/>
              </a:spcAft>
            </a:pPr>
            <a:r>
              <a:rPr lang="en-GB" sz="1800" b="0" dirty="0"/>
              <a:t>Members of the expert group for this first-part guidance, to whom OHID and DHSC are grateful, were:</a:t>
            </a:r>
          </a:p>
          <a:p>
            <a:pPr marL="342900" lvl="1" indent="-342900">
              <a:spcAft>
                <a:spcPts val="400"/>
              </a:spcAft>
              <a:buClr>
                <a:srgbClr val="00AE9E"/>
              </a:buClr>
              <a:buFont typeface="Arial" panose="020B0604020202020204" pitchFamily="34" charset="0"/>
              <a:buChar char="•"/>
            </a:pPr>
            <a:r>
              <a:rPr lang="en-GB" sz="1800" b="0" dirty="0"/>
              <a:t>Daniel Ahmed, </a:t>
            </a:r>
            <a:r>
              <a:rPr lang="en-GB" sz="1800" b="0" dirty="0" err="1"/>
              <a:t>Cranstoun</a:t>
            </a:r>
            <a:endParaRPr lang="en-GB" sz="1800" b="0" dirty="0"/>
          </a:p>
          <a:p>
            <a:pPr marL="342900" lvl="1" indent="-342900">
              <a:spcAft>
                <a:spcPts val="400"/>
              </a:spcAft>
              <a:buClr>
                <a:srgbClr val="00AE9E"/>
              </a:buClr>
              <a:buFont typeface="Arial" panose="020B0604020202020204" pitchFamily="34" charset="0"/>
              <a:buChar char="•"/>
            </a:pPr>
            <a:r>
              <a:rPr lang="en-GB" sz="1800" b="0" dirty="0"/>
              <a:t>Dr Prun Bijral, Change Grow Live</a:t>
            </a:r>
          </a:p>
          <a:p>
            <a:pPr marL="342900" lvl="1" indent="-342900">
              <a:spcAft>
                <a:spcPts val="400"/>
              </a:spcAft>
              <a:buClr>
                <a:srgbClr val="00AE9E"/>
              </a:buClr>
              <a:buFont typeface="Arial" panose="020B0604020202020204" pitchFamily="34" charset="0"/>
              <a:buChar char="•"/>
            </a:pPr>
            <a:r>
              <a:rPr lang="en-GB" sz="1800" b="0" dirty="0"/>
              <a:t>Dr David Bremner, Turning Point</a:t>
            </a:r>
          </a:p>
          <a:p>
            <a:pPr marL="342900" lvl="1" indent="-342900">
              <a:spcAft>
                <a:spcPts val="400"/>
              </a:spcAft>
              <a:buClr>
                <a:srgbClr val="00AE9E"/>
              </a:buClr>
              <a:buFont typeface="Arial" panose="020B0604020202020204" pitchFamily="34" charset="0"/>
              <a:buChar char="•"/>
            </a:pPr>
            <a:r>
              <a:rPr lang="en-GB" sz="1800" b="0" dirty="0"/>
              <a:t>Dr Nicola Kalk, South London and Maudsley NHS Foundation Trust</a:t>
            </a:r>
          </a:p>
          <a:p>
            <a:pPr marL="342900" lvl="1" indent="-342900">
              <a:spcAft>
                <a:spcPts val="400"/>
              </a:spcAft>
              <a:buClr>
                <a:srgbClr val="00AE9E"/>
              </a:buClr>
              <a:buFont typeface="Arial" panose="020B0604020202020204" pitchFamily="34" charset="0"/>
              <a:buChar char="•"/>
            </a:pPr>
            <a:r>
              <a:rPr lang="en-GB" sz="1800" b="0" dirty="0"/>
              <a:t>Professor John Marsden, King’s College London and DHSC</a:t>
            </a:r>
          </a:p>
          <a:p>
            <a:pPr marL="342900" lvl="1" indent="-342900">
              <a:spcAft>
                <a:spcPts val="400"/>
              </a:spcAft>
              <a:buClr>
                <a:srgbClr val="00AE9E"/>
              </a:buClr>
              <a:buFont typeface="Arial" panose="020B0604020202020204" pitchFamily="34" charset="0"/>
              <a:buChar char="•"/>
            </a:pPr>
            <a:r>
              <a:rPr lang="en-GB" sz="1800" b="0" dirty="0"/>
              <a:t>Martin McCusker, Lambeth service user council</a:t>
            </a:r>
          </a:p>
          <a:p>
            <a:pPr marL="342900" lvl="1" indent="-342900">
              <a:spcAft>
                <a:spcPts val="400"/>
              </a:spcAft>
              <a:buClr>
                <a:srgbClr val="00AE9E"/>
              </a:buClr>
              <a:buFont typeface="Arial" panose="020B0604020202020204" pitchFamily="34" charset="0"/>
              <a:buChar char="•"/>
            </a:pPr>
            <a:r>
              <a:rPr lang="en-GB" sz="1800" b="0" dirty="0"/>
              <a:t>Graham Parsons, </a:t>
            </a:r>
            <a:r>
              <a:rPr lang="en-GB" sz="1800" b="0" dirty="0" err="1"/>
              <a:t>Waythrough</a:t>
            </a:r>
            <a:endParaRPr lang="en-GB" sz="1800" b="0" dirty="0"/>
          </a:p>
          <a:p>
            <a:pPr marL="342900" lvl="1" indent="-342900">
              <a:spcAft>
                <a:spcPts val="400"/>
              </a:spcAft>
              <a:buClr>
                <a:srgbClr val="00AE9E"/>
              </a:buClr>
              <a:buFont typeface="Arial" panose="020B0604020202020204" pitchFamily="34" charset="0"/>
              <a:buChar char="•"/>
            </a:pPr>
            <a:r>
              <a:rPr lang="en-GB" sz="1800" b="0" dirty="0"/>
              <a:t>Soyar Sherkat, Central and North West London NHS Foundation Trust</a:t>
            </a:r>
          </a:p>
          <a:p>
            <a:pPr marL="342900" lvl="1" indent="-342900">
              <a:spcAft>
                <a:spcPts val="400"/>
              </a:spcAft>
              <a:buClr>
                <a:srgbClr val="00AE9E"/>
              </a:buClr>
              <a:buFont typeface="Arial" panose="020B0604020202020204" pitchFamily="34" charset="0"/>
              <a:buChar char="•"/>
            </a:pPr>
            <a:r>
              <a:rPr lang="en-GB" sz="1800" b="0" dirty="0"/>
              <a:t>Professor Sir John Strang, National Addiction Centre</a:t>
            </a:r>
          </a:p>
          <a:p>
            <a:pPr marL="342900" lvl="1" indent="-342900">
              <a:buClr>
                <a:srgbClr val="00AE9E"/>
              </a:buClr>
              <a:buFont typeface="Arial" panose="020B0604020202020204" pitchFamily="34" charset="0"/>
              <a:buChar char="•"/>
            </a:pPr>
            <a:r>
              <a:rPr lang="en-GB" sz="1800" b="0" dirty="0"/>
              <a:t>Dr Roya Vaziri, </a:t>
            </a:r>
            <a:r>
              <a:rPr lang="en-GB" sz="1800" b="0" dirty="0" err="1"/>
              <a:t>Waythrough</a:t>
            </a:r>
            <a:endParaRPr lang="en-GB" sz="1800" b="0" dirty="0"/>
          </a:p>
          <a:p>
            <a:pPr>
              <a:spcAft>
                <a:spcPts val="400"/>
              </a:spcAft>
            </a:pPr>
            <a:r>
              <a:rPr lang="en-GB" sz="1800" b="0" dirty="0"/>
              <a:t>Secretariat was provided, and this </a:t>
            </a:r>
            <a:r>
              <a:rPr lang="en-GB" sz="1800" b="0" dirty="0" err="1"/>
              <a:t>slideset</a:t>
            </a:r>
            <a:r>
              <a:rPr lang="en-GB" sz="1800" b="0" dirty="0"/>
              <a:t> prepared, by Steve Taylor at OHID.</a:t>
            </a:r>
          </a:p>
        </p:txBody>
      </p:sp>
    </p:spTree>
    <p:extLst>
      <p:ext uri="{BB962C8B-B14F-4D97-AF65-F5344CB8AC3E}">
        <p14:creationId xmlns:p14="http://schemas.microsoft.com/office/powerpoint/2010/main" val="162014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E4FCF-9FC8-4447-BFDA-9A0FB9505701}"/>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B71F9E2E-1D75-4FD9-9DFC-649E7109871B}"/>
              </a:ext>
            </a:extLst>
          </p:cNvPr>
          <p:cNvSpPr>
            <a:spLocks noGrp="1"/>
          </p:cNvSpPr>
          <p:nvPr>
            <p:ph idx="1"/>
          </p:nvPr>
        </p:nvSpPr>
        <p:spPr/>
        <p:txBody>
          <a:bodyPr>
            <a:noAutofit/>
          </a:bodyPr>
          <a:lstStyle/>
          <a:p>
            <a:pPr marL="342900" lvl="1" indent="-342900">
              <a:buClr>
                <a:srgbClr val="00AE9E"/>
              </a:buClr>
              <a:buFont typeface="Arial" panose="020B0604020202020204" pitchFamily="34" charset="0"/>
              <a:buChar char="•"/>
            </a:pPr>
            <a:r>
              <a:rPr lang="en-GB" sz="2100" b="0" dirty="0"/>
              <a:t>Guidance on the choice and use of OST medicines was published by NICE in </a:t>
            </a:r>
            <a:r>
              <a:rPr lang="en-GB" sz="2100" b="0" dirty="0">
                <a:hlinkClick r:id="rId2"/>
              </a:rPr>
              <a:t>TA114</a:t>
            </a:r>
            <a:r>
              <a:rPr lang="en-GB" sz="2100" b="0" dirty="0"/>
              <a:t> and </a:t>
            </a:r>
            <a:r>
              <a:rPr lang="en-GB" sz="2100" b="0" dirty="0">
                <a:hlinkClick r:id="rId3"/>
              </a:rPr>
              <a:t>CG52</a:t>
            </a:r>
            <a:r>
              <a:rPr lang="en-GB" sz="2100" b="0" dirty="0"/>
              <a:t> in 2007</a:t>
            </a:r>
          </a:p>
          <a:p>
            <a:pPr marL="342900" lvl="1" indent="-342900">
              <a:buClr>
                <a:srgbClr val="00AE9E"/>
              </a:buClr>
              <a:buFont typeface="Arial" panose="020B0604020202020204" pitchFamily="34" charset="0"/>
              <a:buChar char="•"/>
            </a:pPr>
            <a:r>
              <a:rPr lang="en-GB" sz="2100" b="0" dirty="0"/>
              <a:t>In effect this guidance said that methadone and buprenorphine were equal and should be selected on the basis of patient choice and cost</a:t>
            </a:r>
          </a:p>
          <a:p>
            <a:pPr marL="342900" lvl="1" indent="-342900">
              <a:buClr>
                <a:srgbClr val="00AE9E"/>
              </a:buClr>
              <a:buFont typeface="Arial" panose="020B0604020202020204" pitchFamily="34" charset="0"/>
              <a:buChar char="•"/>
            </a:pPr>
            <a:r>
              <a:rPr lang="en-GB" sz="2100" b="0" dirty="0"/>
              <a:t>This advice was updated/expanded in the UK clinical guidelines (the </a:t>
            </a:r>
            <a:r>
              <a:rPr lang="en-GB" sz="2100" b="0" dirty="0">
                <a:hlinkClick r:id="rId4"/>
              </a:rPr>
              <a:t>Orange Book</a:t>
            </a:r>
            <a:r>
              <a:rPr lang="en-GB" sz="2100" b="0" dirty="0"/>
              <a:t>) in 2017</a:t>
            </a:r>
          </a:p>
          <a:p>
            <a:pPr marL="342900" lvl="1" indent="-342900">
              <a:buClr>
                <a:srgbClr val="00AE9E"/>
              </a:buClr>
              <a:buFont typeface="Arial" panose="020B0604020202020204" pitchFamily="34" charset="0"/>
              <a:buChar char="•"/>
            </a:pPr>
            <a:r>
              <a:rPr lang="en-GB" sz="2100" b="0" dirty="0"/>
              <a:t>Since then:</a:t>
            </a:r>
          </a:p>
          <a:p>
            <a:pPr marL="720725" lvl="3" indent="-342900">
              <a:spcBef>
                <a:spcPts val="0"/>
              </a:spcBef>
              <a:spcAft>
                <a:spcPts val="600"/>
              </a:spcAft>
              <a:buClr>
                <a:srgbClr val="00AE9E"/>
              </a:buClr>
            </a:pPr>
            <a:r>
              <a:rPr lang="en-GB" sz="1800" b="0" dirty="0"/>
              <a:t>our knowledge base has grown, and so has the availability of different buprenorphine formulations</a:t>
            </a:r>
          </a:p>
          <a:p>
            <a:pPr marL="720725" lvl="3" indent="-342900">
              <a:spcBef>
                <a:spcPts val="0"/>
              </a:spcBef>
              <a:spcAft>
                <a:spcPts val="600"/>
              </a:spcAft>
              <a:buClr>
                <a:srgbClr val="00AE9E"/>
              </a:buClr>
            </a:pPr>
            <a:r>
              <a:rPr lang="en-GB" sz="1800" b="0" dirty="0"/>
              <a:t>we have more evidence that engagement with OST is associated with reduced mortality</a:t>
            </a:r>
          </a:p>
          <a:p>
            <a:pPr marL="720725" lvl="3" indent="-342900">
              <a:spcBef>
                <a:spcPts val="0"/>
              </a:spcBef>
              <a:spcAft>
                <a:spcPts val="600"/>
              </a:spcAft>
              <a:buClr>
                <a:srgbClr val="00AE9E"/>
              </a:buClr>
            </a:pPr>
            <a:r>
              <a:rPr lang="en-GB" sz="1800" b="0" dirty="0"/>
              <a:t>the arrival of potent illicit synthetic opioids in the UK has reinforced the importance of engaging and retaining greater numbers of opioid dependent people in treatment</a:t>
            </a:r>
          </a:p>
          <a:p>
            <a:pPr marL="342900" lvl="1" indent="-342900">
              <a:buClr>
                <a:srgbClr val="00AE9E"/>
              </a:buClr>
              <a:buFont typeface="Arial" panose="020B0604020202020204" pitchFamily="34" charset="0"/>
              <a:buChar char="•"/>
            </a:pPr>
            <a:r>
              <a:rPr lang="en-GB" sz="2100" b="0" dirty="0"/>
              <a:t>OHID therefore agreed to convene an expert clinical group to advise on updated guidance on the choice and use of OST medicines</a:t>
            </a:r>
          </a:p>
          <a:p>
            <a:pPr marL="342900" lvl="1" indent="-342900">
              <a:buClr>
                <a:srgbClr val="00AE9E"/>
              </a:buClr>
              <a:buFont typeface="Arial" panose="020B0604020202020204" pitchFamily="34" charset="0"/>
              <a:buChar char="•"/>
            </a:pPr>
            <a:endParaRPr lang="en-GB" sz="2100" b="0" dirty="0"/>
          </a:p>
        </p:txBody>
      </p:sp>
    </p:spTree>
    <p:extLst>
      <p:ext uri="{BB962C8B-B14F-4D97-AF65-F5344CB8AC3E}">
        <p14:creationId xmlns:p14="http://schemas.microsoft.com/office/powerpoint/2010/main" val="3549201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E4FCF-9FC8-4447-BFDA-9A0FB9505701}"/>
              </a:ext>
            </a:extLst>
          </p:cNvPr>
          <p:cNvSpPr>
            <a:spLocks noGrp="1"/>
          </p:cNvSpPr>
          <p:nvPr>
            <p:ph type="title"/>
          </p:nvPr>
        </p:nvSpPr>
        <p:spPr/>
        <p:txBody>
          <a:bodyPr/>
          <a:lstStyle/>
          <a:p>
            <a:r>
              <a:rPr lang="en-GB" dirty="0"/>
              <a:t>The new guidance</a:t>
            </a:r>
          </a:p>
        </p:txBody>
      </p:sp>
      <p:sp>
        <p:nvSpPr>
          <p:cNvPr id="3" name="Content Placeholder 2">
            <a:extLst>
              <a:ext uri="{FF2B5EF4-FFF2-40B4-BE49-F238E27FC236}">
                <a16:creationId xmlns:a16="http://schemas.microsoft.com/office/drawing/2014/main" id="{B71F9E2E-1D75-4FD9-9DFC-649E7109871B}"/>
              </a:ext>
            </a:extLst>
          </p:cNvPr>
          <p:cNvSpPr>
            <a:spLocks noGrp="1"/>
          </p:cNvSpPr>
          <p:nvPr>
            <p:ph idx="1"/>
          </p:nvPr>
        </p:nvSpPr>
        <p:spPr>
          <a:xfrm>
            <a:off x="359999" y="1440000"/>
            <a:ext cx="11313775" cy="4351338"/>
          </a:xfrm>
        </p:spPr>
        <p:txBody>
          <a:bodyPr>
            <a:noAutofit/>
          </a:bodyPr>
          <a:lstStyle/>
          <a:p>
            <a:pPr marL="342900" lvl="1" indent="-342900">
              <a:buClr>
                <a:srgbClr val="00AE9E"/>
              </a:buClr>
              <a:buFont typeface="Arial" panose="020B0604020202020204" pitchFamily="34" charset="0"/>
              <a:buChar char="•"/>
            </a:pPr>
            <a:r>
              <a:rPr lang="en-GB" sz="2100" b="0" dirty="0">
                <a:hlinkClick r:id="rId2"/>
              </a:rPr>
              <a:t>New guidance</a:t>
            </a:r>
            <a:r>
              <a:rPr lang="en-GB" sz="2100" b="0" dirty="0"/>
              <a:t> making r</a:t>
            </a:r>
            <a:r>
              <a:rPr lang="en-GB" sz="2100" b="0" i="0" dirty="0">
                <a:solidFill>
                  <a:srgbClr val="0B0C0C"/>
                </a:solidFill>
                <a:effectLst/>
              </a:rPr>
              <a:t>ecommendations for prescribing </a:t>
            </a:r>
            <a:br>
              <a:rPr lang="en-GB" sz="2100" b="0" i="0" dirty="0">
                <a:solidFill>
                  <a:srgbClr val="0B0C0C"/>
                </a:solidFill>
                <a:effectLst/>
              </a:rPr>
            </a:br>
            <a:r>
              <a:rPr lang="en-GB" sz="2100" b="0" i="0" dirty="0">
                <a:solidFill>
                  <a:srgbClr val="0B0C0C"/>
                </a:solidFill>
                <a:effectLst/>
              </a:rPr>
              <a:t>methadone and buprenorphine to people in treatment for opioid </a:t>
            </a:r>
            <a:br>
              <a:rPr lang="en-GB" sz="2100" b="0" i="0" dirty="0">
                <a:solidFill>
                  <a:srgbClr val="0B0C0C"/>
                </a:solidFill>
                <a:effectLst/>
              </a:rPr>
            </a:br>
            <a:r>
              <a:rPr lang="en-GB" sz="2100" b="0" i="0" dirty="0">
                <a:solidFill>
                  <a:srgbClr val="0B0C0C"/>
                </a:solidFill>
                <a:effectLst/>
              </a:rPr>
              <a:t>dependence </a:t>
            </a:r>
            <a:r>
              <a:rPr lang="en-GB" sz="2100" b="0" dirty="0"/>
              <a:t>was published at the end of 2024</a:t>
            </a:r>
          </a:p>
          <a:p>
            <a:pPr marL="342900" lvl="1" indent="-342900">
              <a:buClr>
                <a:srgbClr val="00AE9E"/>
              </a:buClr>
              <a:buFont typeface="Arial" panose="020B0604020202020204" pitchFamily="34" charset="0"/>
              <a:buChar char="•"/>
            </a:pPr>
            <a:r>
              <a:rPr lang="en-GB" sz="2100" b="0" dirty="0"/>
              <a:t>It covers the choice between oral methadone and buprenorphine, </a:t>
            </a:r>
            <a:br>
              <a:rPr lang="en-GB" sz="2100" b="0" dirty="0"/>
            </a:br>
            <a:r>
              <a:rPr lang="en-GB" sz="2100" b="0" dirty="0"/>
              <a:t>and their supervised consumption</a:t>
            </a:r>
          </a:p>
          <a:p>
            <a:pPr marL="342900" lvl="1" indent="-342900">
              <a:buClr>
                <a:srgbClr val="00AE9E"/>
              </a:buClr>
              <a:buFont typeface="Arial" panose="020B0604020202020204" pitchFamily="34" charset="0"/>
              <a:buChar char="•"/>
            </a:pPr>
            <a:r>
              <a:rPr lang="en-GB" sz="2100" b="0" dirty="0"/>
              <a:t>Further guidance, later this year, will cover buprenorphine long-acting injection</a:t>
            </a:r>
          </a:p>
          <a:p>
            <a:pPr marL="342900" lvl="1" indent="-342900">
              <a:buClr>
                <a:srgbClr val="00AE9E"/>
              </a:buClr>
              <a:buFont typeface="Arial" panose="020B0604020202020204" pitchFamily="34" charset="0"/>
              <a:buChar char="•"/>
            </a:pPr>
            <a:r>
              <a:rPr lang="en-GB" sz="2100" b="0" dirty="0"/>
              <a:t>The guidance reiterates, as best practice, much that was already in existing guidance.</a:t>
            </a:r>
          </a:p>
          <a:p>
            <a:pPr marL="342900" lvl="1" indent="-342900">
              <a:buClr>
                <a:srgbClr val="00AE9E"/>
              </a:buClr>
              <a:buFont typeface="Arial" panose="020B0604020202020204" pitchFamily="34" charset="0"/>
              <a:buChar char="•"/>
            </a:pPr>
            <a:r>
              <a:rPr lang="en-GB" sz="2100" b="0" dirty="0"/>
              <a:t>Status and remit of the guidance: there is no process agreed for updating the UK-wide clinical guidelines so, although this new guidance seeks to build upon and supplement those guidelines, it is DHSC-published for England only, although other countries have been sent the guidance and may choose to reflect it in their own </a:t>
            </a:r>
          </a:p>
          <a:p>
            <a:pPr marL="342900" lvl="1" indent="-342900">
              <a:buClr>
                <a:srgbClr val="00AE9E"/>
              </a:buClr>
              <a:buFont typeface="Arial" panose="020B0604020202020204" pitchFamily="34" charset="0"/>
              <a:buChar char="•"/>
            </a:pPr>
            <a:r>
              <a:rPr lang="en-GB" sz="2100" b="0" dirty="0"/>
              <a:t>NICE is updating its guidance: CG52, to refer and link to this new guidance</a:t>
            </a:r>
          </a:p>
        </p:txBody>
      </p:sp>
      <p:pic>
        <p:nvPicPr>
          <p:cNvPr id="5" name="Picture 4">
            <a:extLst>
              <a:ext uri="{FF2B5EF4-FFF2-40B4-BE49-F238E27FC236}">
                <a16:creationId xmlns:a16="http://schemas.microsoft.com/office/drawing/2014/main" id="{10498651-D2DA-D218-4279-0A95A5B72649}"/>
              </a:ext>
            </a:extLst>
          </p:cNvPr>
          <p:cNvPicPr>
            <a:picLocks noChangeAspect="1"/>
          </p:cNvPicPr>
          <p:nvPr/>
        </p:nvPicPr>
        <p:blipFill>
          <a:blip r:embed="rId3"/>
          <a:stretch>
            <a:fillRect/>
          </a:stretch>
        </p:blipFill>
        <p:spPr>
          <a:xfrm>
            <a:off x="8991599" y="360000"/>
            <a:ext cx="2682175" cy="249767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6913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7445D-24BC-8B26-65F0-2114D8463796}"/>
              </a:ext>
            </a:extLst>
          </p:cNvPr>
          <p:cNvSpPr>
            <a:spLocks noGrp="1"/>
          </p:cNvSpPr>
          <p:nvPr>
            <p:ph type="title"/>
          </p:nvPr>
        </p:nvSpPr>
        <p:spPr/>
        <p:txBody>
          <a:bodyPr/>
          <a:lstStyle/>
          <a:p>
            <a:r>
              <a:rPr lang="en-GB" dirty="0"/>
              <a:t>Evidence</a:t>
            </a:r>
          </a:p>
        </p:txBody>
      </p:sp>
      <p:sp>
        <p:nvSpPr>
          <p:cNvPr id="3" name="Content Placeholder 2">
            <a:extLst>
              <a:ext uri="{FF2B5EF4-FFF2-40B4-BE49-F238E27FC236}">
                <a16:creationId xmlns:a16="http://schemas.microsoft.com/office/drawing/2014/main" id="{25CF9B27-45CF-1E81-406C-51BBCD143926}"/>
              </a:ext>
            </a:extLst>
          </p:cNvPr>
          <p:cNvSpPr>
            <a:spLocks noGrp="1"/>
          </p:cNvSpPr>
          <p:nvPr>
            <p:ph idx="1"/>
          </p:nvPr>
        </p:nvSpPr>
        <p:spPr/>
        <p:txBody>
          <a:bodyPr/>
          <a:lstStyle/>
          <a:p>
            <a:pPr>
              <a:spcAft>
                <a:spcPts val="800"/>
              </a:spcAft>
            </a:pPr>
            <a:r>
              <a:rPr lang="en-GB" b="0" dirty="0"/>
              <a:t>The guidance’s recommendations are supported by evidence in the following areas:</a:t>
            </a:r>
          </a:p>
          <a:p>
            <a:pPr marL="342900" lvl="1" indent="-342900">
              <a:spcAft>
                <a:spcPts val="800"/>
              </a:spcAft>
              <a:buClr>
                <a:srgbClr val="00AE9E"/>
              </a:buClr>
              <a:buFont typeface="Arial" panose="020B0604020202020204" pitchFamily="34" charset="0"/>
              <a:buChar char="•"/>
            </a:pPr>
            <a:r>
              <a:rPr lang="en-GB" sz="2100" b="0" dirty="0"/>
              <a:t>Difference in fatal overdose risk between methadone and buprenorphine</a:t>
            </a:r>
          </a:p>
          <a:p>
            <a:pPr marL="342900" lvl="1" indent="-342900">
              <a:spcAft>
                <a:spcPts val="800"/>
              </a:spcAft>
              <a:buClr>
                <a:srgbClr val="00AE9E"/>
              </a:buClr>
              <a:buFont typeface="Arial" panose="020B0604020202020204" pitchFamily="34" charset="0"/>
              <a:buChar char="•"/>
            </a:pPr>
            <a:r>
              <a:rPr lang="en-GB" sz="2100" b="0" dirty="0"/>
              <a:t>Differences in pharmacology between methadone and buprenorphine</a:t>
            </a:r>
          </a:p>
          <a:p>
            <a:pPr marL="342900" lvl="1" indent="-342900">
              <a:spcAft>
                <a:spcPts val="800"/>
              </a:spcAft>
              <a:buClr>
                <a:srgbClr val="00AE9E"/>
              </a:buClr>
              <a:buFont typeface="Arial" panose="020B0604020202020204" pitchFamily="34" charset="0"/>
              <a:buChar char="•"/>
            </a:pPr>
            <a:r>
              <a:rPr lang="en-GB" sz="2100" b="0" dirty="0"/>
              <a:t>Risks of non-prescribed use</a:t>
            </a:r>
          </a:p>
          <a:p>
            <a:pPr marL="342900" lvl="1" indent="-342900">
              <a:spcAft>
                <a:spcPts val="800"/>
              </a:spcAft>
              <a:buClr>
                <a:srgbClr val="00AE9E"/>
              </a:buClr>
              <a:buFont typeface="Arial" panose="020B0604020202020204" pitchFamily="34" charset="0"/>
              <a:buChar char="•"/>
            </a:pPr>
            <a:r>
              <a:rPr lang="en-GB" sz="2100" b="0" dirty="0"/>
              <a:t>International experience</a:t>
            </a:r>
          </a:p>
          <a:p>
            <a:pPr marL="342900" lvl="1" indent="-342900">
              <a:spcAft>
                <a:spcPts val="800"/>
              </a:spcAft>
              <a:buClr>
                <a:srgbClr val="00AE9E"/>
              </a:buClr>
              <a:buFont typeface="Arial" panose="020B0604020202020204" pitchFamily="34" charset="0"/>
              <a:buChar char="•"/>
            </a:pPr>
            <a:r>
              <a:rPr lang="en-GB" sz="2100" b="0" dirty="0"/>
              <a:t>The need to increasing the numbers in treatment</a:t>
            </a:r>
          </a:p>
          <a:p>
            <a:pPr marL="342900" lvl="1" indent="-342900">
              <a:spcAft>
                <a:spcPts val="800"/>
              </a:spcAft>
              <a:buClr>
                <a:srgbClr val="00AE9E"/>
              </a:buClr>
              <a:buFont typeface="Arial" panose="020B0604020202020204" pitchFamily="34" charset="0"/>
              <a:buChar char="•"/>
            </a:pPr>
            <a:r>
              <a:rPr lang="en-GB" sz="2100" b="0" dirty="0"/>
              <a:t>Retention in treatment</a:t>
            </a:r>
          </a:p>
          <a:p>
            <a:pPr marL="342900" lvl="1" indent="-342900">
              <a:spcAft>
                <a:spcPts val="800"/>
              </a:spcAft>
              <a:buClr>
                <a:srgbClr val="00AE9E"/>
              </a:buClr>
              <a:buFont typeface="Arial" panose="020B0604020202020204" pitchFamily="34" charset="0"/>
              <a:buChar char="•"/>
            </a:pPr>
            <a:r>
              <a:rPr lang="en-GB" sz="2100" b="0" dirty="0"/>
              <a:t>Therapeutic doses of methadone and buprenorphine</a:t>
            </a:r>
          </a:p>
          <a:p>
            <a:pPr marL="342900" lvl="1" indent="-342900">
              <a:spcAft>
                <a:spcPts val="1200"/>
              </a:spcAft>
              <a:buClr>
                <a:srgbClr val="00AE9E"/>
              </a:buClr>
              <a:buFont typeface="Arial" panose="020B0604020202020204" pitchFamily="34" charset="0"/>
              <a:buChar char="•"/>
            </a:pPr>
            <a:r>
              <a:rPr lang="en-GB" sz="2100" b="0" dirty="0"/>
              <a:t>Buprenorphine induction dose and speed</a:t>
            </a:r>
          </a:p>
          <a:p>
            <a:pPr lvl="1">
              <a:spcAft>
                <a:spcPts val="800"/>
              </a:spcAft>
              <a:buClr>
                <a:srgbClr val="00AE9E"/>
              </a:buClr>
            </a:pPr>
            <a:r>
              <a:rPr lang="en-GB" sz="2100" b="0" dirty="0"/>
              <a:t>There is more detail on this evidence in the guidance but the </a:t>
            </a:r>
            <a:r>
              <a:rPr lang="en-GB" sz="2100" b="0" dirty="0" err="1"/>
              <a:t>slideset</a:t>
            </a:r>
            <a:r>
              <a:rPr lang="en-GB" sz="2100" b="0" dirty="0"/>
              <a:t> focuses on </a:t>
            </a:r>
            <a:r>
              <a:rPr lang="en-GB" sz="2100" b="0"/>
              <a:t>the recommendations.</a:t>
            </a:r>
            <a:endParaRPr lang="en-GB" sz="2100" b="0" dirty="0"/>
          </a:p>
        </p:txBody>
      </p:sp>
    </p:spTree>
    <p:extLst>
      <p:ext uri="{BB962C8B-B14F-4D97-AF65-F5344CB8AC3E}">
        <p14:creationId xmlns:p14="http://schemas.microsoft.com/office/powerpoint/2010/main" val="952470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4575-141E-14A6-BD0D-D91488BA1C86}"/>
              </a:ext>
            </a:extLst>
          </p:cNvPr>
          <p:cNvSpPr>
            <a:spLocks noGrp="1"/>
          </p:cNvSpPr>
          <p:nvPr>
            <p:ph type="title"/>
          </p:nvPr>
        </p:nvSpPr>
        <p:spPr/>
        <p:txBody>
          <a:bodyPr>
            <a:normAutofit fontScale="90000"/>
          </a:bodyPr>
          <a:lstStyle/>
          <a:p>
            <a:r>
              <a:rPr lang="en-GB" dirty="0"/>
              <a:t>Recommendation 1: Buprenorphine and methadone must be available</a:t>
            </a:r>
          </a:p>
        </p:txBody>
      </p:sp>
      <p:sp>
        <p:nvSpPr>
          <p:cNvPr id="3" name="Content Placeholder 2">
            <a:extLst>
              <a:ext uri="{FF2B5EF4-FFF2-40B4-BE49-F238E27FC236}">
                <a16:creationId xmlns:a16="http://schemas.microsoft.com/office/drawing/2014/main" id="{61471C11-B2A6-36CE-3CFE-BFAC4AC49FD4}"/>
              </a:ext>
            </a:extLst>
          </p:cNvPr>
          <p:cNvSpPr>
            <a:spLocks noGrp="1"/>
          </p:cNvSpPr>
          <p:nvPr>
            <p:ph idx="1"/>
          </p:nvPr>
        </p:nvSpPr>
        <p:spPr/>
        <p:txBody>
          <a:bodyPr/>
          <a:lstStyle/>
          <a:p>
            <a:pPr lvl="1">
              <a:spcAft>
                <a:spcPts val="1200"/>
              </a:spcAft>
              <a:buClr>
                <a:srgbClr val="00AE9E"/>
              </a:buClr>
            </a:pPr>
            <a:r>
              <a:rPr lang="en-GB" sz="2100" b="0" dirty="0"/>
              <a:t>All treatment systems must have buprenorphine and methadone available as treatment options.</a:t>
            </a:r>
          </a:p>
          <a:p>
            <a:pPr lvl="1">
              <a:spcAft>
                <a:spcPts val="1200"/>
              </a:spcAft>
              <a:buClr>
                <a:srgbClr val="00AE9E"/>
              </a:buClr>
            </a:pPr>
            <a:r>
              <a:rPr lang="en-GB" sz="2100" b="0" dirty="0"/>
              <a:t>In most circumstances, you should offer patients a choice of medication, methadone or buprenorphine.</a:t>
            </a:r>
          </a:p>
          <a:p>
            <a:pPr lvl="1">
              <a:spcAft>
                <a:spcPts val="1200"/>
              </a:spcAft>
              <a:buClr>
                <a:srgbClr val="00AE9E"/>
              </a:buClr>
            </a:pPr>
            <a:r>
              <a:rPr lang="en-GB" sz="2100" b="0" dirty="0"/>
              <a:t>You should discuss the risks and benefits of each treatment option with the patient.</a:t>
            </a:r>
          </a:p>
          <a:p>
            <a:pPr lvl="1">
              <a:spcAft>
                <a:spcPts val="1200"/>
              </a:spcAft>
              <a:buClr>
                <a:srgbClr val="00AE9E"/>
              </a:buClr>
            </a:pPr>
            <a:r>
              <a:rPr lang="en-GB" sz="2100" b="0" dirty="0"/>
              <a:t>Where you do not consider one treatment option suitable, you should explain the reason why to the patient</a:t>
            </a:r>
            <a:r>
              <a:rPr lang="en-GB" b="0" dirty="0"/>
              <a:t>.</a:t>
            </a:r>
          </a:p>
        </p:txBody>
      </p:sp>
    </p:spTree>
    <p:extLst>
      <p:ext uri="{BB962C8B-B14F-4D97-AF65-F5344CB8AC3E}">
        <p14:creationId xmlns:p14="http://schemas.microsoft.com/office/powerpoint/2010/main" val="130847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4575-141E-14A6-BD0D-D91488BA1C86}"/>
              </a:ext>
            </a:extLst>
          </p:cNvPr>
          <p:cNvSpPr>
            <a:spLocks noGrp="1"/>
          </p:cNvSpPr>
          <p:nvPr>
            <p:ph type="title"/>
          </p:nvPr>
        </p:nvSpPr>
        <p:spPr/>
        <p:txBody>
          <a:bodyPr>
            <a:normAutofit fontScale="90000"/>
          </a:bodyPr>
          <a:lstStyle/>
          <a:p>
            <a:r>
              <a:rPr lang="en-GB" dirty="0"/>
              <a:t>Recommendation 2: Rapid prescribing should be available</a:t>
            </a:r>
          </a:p>
        </p:txBody>
      </p:sp>
      <p:sp>
        <p:nvSpPr>
          <p:cNvPr id="3" name="Content Placeholder 2">
            <a:extLst>
              <a:ext uri="{FF2B5EF4-FFF2-40B4-BE49-F238E27FC236}">
                <a16:creationId xmlns:a16="http://schemas.microsoft.com/office/drawing/2014/main" id="{61471C11-B2A6-36CE-3CFE-BFAC4AC49FD4}"/>
              </a:ext>
            </a:extLst>
          </p:cNvPr>
          <p:cNvSpPr>
            <a:spLocks noGrp="1"/>
          </p:cNvSpPr>
          <p:nvPr>
            <p:ph idx="1"/>
          </p:nvPr>
        </p:nvSpPr>
        <p:spPr/>
        <p:txBody>
          <a:bodyPr/>
          <a:lstStyle/>
          <a:p>
            <a:pPr lvl="1">
              <a:spcAft>
                <a:spcPts val="1200"/>
              </a:spcAft>
              <a:buClr>
                <a:srgbClr val="00AE9E"/>
              </a:buClr>
            </a:pPr>
            <a:r>
              <a:rPr lang="en-GB" sz="2100" b="0" dirty="0"/>
              <a:t>All appropriate patients in every locally-commissioned drug treatment system should have access to rapid prescribing, including on their first day in the service.</a:t>
            </a:r>
          </a:p>
        </p:txBody>
      </p:sp>
    </p:spTree>
    <p:extLst>
      <p:ext uri="{BB962C8B-B14F-4D97-AF65-F5344CB8AC3E}">
        <p14:creationId xmlns:p14="http://schemas.microsoft.com/office/powerpoint/2010/main" val="539501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4575-141E-14A6-BD0D-D91488BA1C86}"/>
              </a:ext>
            </a:extLst>
          </p:cNvPr>
          <p:cNvSpPr>
            <a:spLocks noGrp="1"/>
          </p:cNvSpPr>
          <p:nvPr>
            <p:ph type="title"/>
          </p:nvPr>
        </p:nvSpPr>
        <p:spPr/>
        <p:txBody>
          <a:bodyPr>
            <a:normAutofit fontScale="90000"/>
          </a:bodyPr>
          <a:lstStyle/>
          <a:p>
            <a:r>
              <a:rPr lang="en-GB" dirty="0"/>
              <a:t>Recommendation 3(1): Decisions about supervised consumption should be based on assessment</a:t>
            </a:r>
          </a:p>
        </p:txBody>
      </p:sp>
      <p:sp>
        <p:nvSpPr>
          <p:cNvPr id="3" name="Content Placeholder 2">
            <a:extLst>
              <a:ext uri="{FF2B5EF4-FFF2-40B4-BE49-F238E27FC236}">
                <a16:creationId xmlns:a16="http://schemas.microsoft.com/office/drawing/2014/main" id="{61471C11-B2A6-36CE-3CFE-BFAC4AC49FD4}"/>
              </a:ext>
            </a:extLst>
          </p:cNvPr>
          <p:cNvSpPr>
            <a:spLocks noGrp="1"/>
          </p:cNvSpPr>
          <p:nvPr>
            <p:ph idx="1"/>
          </p:nvPr>
        </p:nvSpPr>
        <p:spPr/>
        <p:txBody>
          <a:bodyPr/>
          <a:lstStyle/>
          <a:p>
            <a:pPr lvl="1">
              <a:spcAft>
                <a:spcPts val="1200"/>
              </a:spcAft>
              <a:buClr>
                <a:srgbClr val="00AE9E"/>
              </a:buClr>
            </a:pPr>
            <a:r>
              <a:rPr lang="en-GB" sz="2100" b="0" dirty="0"/>
              <a:t>You should base decisions about supervised consumption of OST medication on an individualised assessment of benefits and risks to the patient and the community. You should do this for each medication and dispensing option. You should also do this assessment in collaboration with the patient.</a:t>
            </a:r>
          </a:p>
          <a:p>
            <a:pPr lvl="1">
              <a:spcAft>
                <a:spcPts val="1200"/>
              </a:spcAft>
              <a:buClr>
                <a:srgbClr val="00AE9E"/>
              </a:buClr>
            </a:pPr>
            <a:r>
              <a:rPr lang="en-GB" sz="2100" b="0" dirty="0"/>
              <a:t>You should consider balancing the risk of a patient dropping out of treatment and continuing illicit drug use, against the risk to the patient of unsupervised dispensing of medication.</a:t>
            </a:r>
          </a:p>
          <a:p>
            <a:pPr lvl="1">
              <a:spcAft>
                <a:spcPts val="1200"/>
              </a:spcAft>
              <a:buClr>
                <a:srgbClr val="00AE9E"/>
              </a:buClr>
            </a:pPr>
            <a:r>
              <a:rPr lang="en-GB" sz="2100" b="0" dirty="0"/>
              <a:t>If a patient is prescribed methadone, you should consider keeping the usual requirement for methadone supervision at the start of treatment and ongoing supervision until the patient achieves stability, in line with the Orange Book</a:t>
            </a:r>
            <a:r>
              <a:rPr lang="en-GB" b="0" dirty="0"/>
              <a:t>.</a:t>
            </a:r>
          </a:p>
        </p:txBody>
      </p:sp>
    </p:spTree>
    <p:extLst>
      <p:ext uri="{BB962C8B-B14F-4D97-AF65-F5344CB8AC3E}">
        <p14:creationId xmlns:p14="http://schemas.microsoft.com/office/powerpoint/2010/main" val="827176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4575-141E-14A6-BD0D-D91488BA1C86}"/>
              </a:ext>
            </a:extLst>
          </p:cNvPr>
          <p:cNvSpPr>
            <a:spLocks noGrp="1"/>
          </p:cNvSpPr>
          <p:nvPr>
            <p:ph type="title"/>
          </p:nvPr>
        </p:nvSpPr>
        <p:spPr/>
        <p:txBody>
          <a:bodyPr>
            <a:normAutofit fontScale="90000"/>
          </a:bodyPr>
          <a:lstStyle/>
          <a:p>
            <a:r>
              <a:rPr lang="en-GB" dirty="0"/>
              <a:t>Recommendation 3(2): Decisions about supervised consumption should be based on assessment</a:t>
            </a:r>
          </a:p>
        </p:txBody>
      </p:sp>
      <p:sp>
        <p:nvSpPr>
          <p:cNvPr id="3" name="Content Placeholder 2">
            <a:extLst>
              <a:ext uri="{FF2B5EF4-FFF2-40B4-BE49-F238E27FC236}">
                <a16:creationId xmlns:a16="http://schemas.microsoft.com/office/drawing/2014/main" id="{61471C11-B2A6-36CE-3CFE-BFAC4AC49FD4}"/>
              </a:ext>
            </a:extLst>
          </p:cNvPr>
          <p:cNvSpPr>
            <a:spLocks noGrp="1"/>
          </p:cNvSpPr>
          <p:nvPr>
            <p:ph idx="1"/>
          </p:nvPr>
        </p:nvSpPr>
        <p:spPr/>
        <p:txBody>
          <a:bodyPr/>
          <a:lstStyle/>
          <a:p>
            <a:r>
              <a:rPr lang="en-GB" b="0" dirty="0"/>
              <a:t>If the patient is prescribed buprenorphine, you should consider:</a:t>
            </a:r>
          </a:p>
          <a:p>
            <a:pPr marL="342900" lvl="1" indent="-342900">
              <a:spcAft>
                <a:spcPts val="1200"/>
              </a:spcAft>
              <a:buClr>
                <a:srgbClr val="00AE9E"/>
              </a:buClr>
              <a:buFont typeface="Arial" panose="020B0604020202020204" pitchFamily="34" charset="0"/>
              <a:buChar char="•"/>
            </a:pPr>
            <a:r>
              <a:rPr lang="en-GB" sz="2100" b="0" dirty="0"/>
              <a:t>providing take-away doses for the initial dose at the start of treatment, to allow the patient to take buprenorphine when they experience significant withdrawal symptoms and to divide doses where appropriate</a:t>
            </a:r>
          </a:p>
          <a:p>
            <a:pPr marL="342900" lvl="1" indent="-342900">
              <a:spcAft>
                <a:spcPts val="1200"/>
              </a:spcAft>
              <a:buClr>
                <a:srgbClr val="00AE9E"/>
              </a:buClr>
              <a:buFont typeface="Arial" panose="020B0604020202020204" pitchFamily="34" charset="0"/>
              <a:buChar char="•"/>
            </a:pPr>
            <a:r>
              <a:rPr lang="en-GB" sz="2100" b="0" dirty="0"/>
              <a:t>unsupervised medication from the start of treatment, subject to an appropriate assessment of the benefits and risks - in appropriate circumstances this can be up to 7 days of oral buprenorphine</a:t>
            </a:r>
          </a:p>
        </p:txBody>
      </p:sp>
    </p:spTree>
    <p:extLst>
      <p:ext uri="{BB962C8B-B14F-4D97-AF65-F5344CB8AC3E}">
        <p14:creationId xmlns:p14="http://schemas.microsoft.com/office/powerpoint/2010/main" val="3707476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84575-141E-14A6-BD0D-D91488BA1C86}"/>
              </a:ext>
            </a:extLst>
          </p:cNvPr>
          <p:cNvSpPr>
            <a:spLocks noGrp="1"/>
          </p:cNvSpPr>
          <p:nvPr>
            <p:ph type="title"/>
          </p:nvPr>
        </p:nvSpPr>
        <p:spPr/>
        <p:txBody>
          <a:bodyPr>
            <a:normAutofit fontScale="90000"/>
          </a:bodyPr>
          <a:lstStyle/>
          <a:p>
            <a:r>
              <a:rPr lang="en-GB" dirty="0"/>
              <a:t>Recommendation 4: When to offer buprenorphine before methadone</a:t>
            </a:r>
          </a:p>
        </p:txBody>
      </p:sp>
      <p:sp>
        <p:nvSpPr>
          <p:cNvPr id="3" name="Content Placeholder 2">
            <a:extLst>
              <a:ext uri="{FF2B5EF4-FFF2-40B4-BE49-F238E27FC236}">
                <a16:creationId xmlns:a16="http://schemas.microsoft.com/office/drawing/2014/main" id="{61471C11-B2A6-36CE-3CFE-BFAC4AC49FD4}"/>
              </a:ext>
            </a:extLst>
          </p:cNvPr>
          <p:cNvSpPr>
            <a:spLocks noGrp="1"/>
          </p:cNvSpPr>
          <p:nvPr>
            <p:ph idx="1"/>
          </p:nvPr>
        </p:nvSpPr>
        <p:spPr/>
        <p:txBody>
          <a:bodyPr/>
          <a:lstStyle/>
          <a:p>
            <a:r>
              <a:rPr lang="en-GB" b="0" dirty="0"/>
              <a:t>You should offer buprenorphine in preference to methadone if:</a:t>
            </a:r>
          </a:p>
          <a:p>
            <a:pPr marL="342900" lvl="1" indent="-342900">
              <a:spcAft>
                <a:spcPts val="1200"/>
              </a:spcAft>
              <a:buClr>
                <a:srgbClr val="00AE9E"/>
              </a:buClr>
              <a:buFont typeface="Arial" panose="020B0604020202020204" pitchFamily="34" charset="0"/>
              <a:buChar char="•"/>
            </a:pPr>
            <a:r>
              <a:rPr lang="en-GB" sz="2100" b="0" dirty="0"/>
              <a:t>you are concerned that the patient may have a low or uncertain level of opioid tolerance</a:t>
            </a:r>
          </a:p>
          <a:p>
            <a:pPr marL="342900" lvl="1" indent="-342900">
              <a:spcAft>
                <a:spcPts val="1200"/>
              </a:spcAft>
              <a:buClr>
                <a:srgbClr val="00AE9E"/>
              </a:buClr>
              <a:buFont typeface="Arial" panose="020B0604020202020204" pitchFamily="34" charset="0"/>
              <a:buChar char="•"/>
            </a:pPr>
            <a:r>
              <a:rPr lang="en-GB" sz="2100" b="0" dirty="0"/>
              <a:t>you are concerned about the patient’s use of other prescribed sedatives and of non-prescribed drug or alcohol consumption (you should advise patients that there is a risk of fatal oversedation regardless of which form of OST medication is prescribed)</a:t>
            </a:r>
          </a:p>
          <a:p>
            <a:pPr marL="342900" lvl="1" indent="-342900">
              <a:spcAft>
                <a:spcPts val="1200"/>
              </a:spcAft>
              <a:buClr>
                <a:srgbClr val="00AE9E"/>
              </a:buClr>
              <a:buFont typeface="Arial" panose="020B0604020202020204" pitchFamily="34" charset="0"/>
              <a:buChar char="•"/>
            </a:pPr>
            <a:r>
              <a:rPr lang="en-GB" sz="2100" b="0" dirty="0"/>
              <a:t>the patient has significant comorbid cardiac or respiratory disease</a:t>
            </a:r>
          </a:p>
          <a:p>
            <a:pPr marL="342900" lvl="1" indent="-342900">
              <a:spcAft>
                <a:spcPts val="1200"/>
              </a:spcAft>
              <a:buClr>
                <a:srgbClr val="00AE9E"/>
              </a:buClr>
              <a:buFont typeface="Arial" panose="020B0604020202020204" pitchFamily="34" charset="0"/>
              <a:buChar char="•"/>
            </a:pPr>
            <a:r>
              <a:rPr lang="en-GB" sz="2100" b="0" dirty="0"/>
              <a:t>a supervised consumption option does not exist, for example in rural areas</a:t>
            </a:r>
          </a:p>
          <a:p>
            <a:pPr marL="342900" lvl="1" indent="-342900">
              <a:spcAft>
                <a:spcPts val="1200"/>
              </a:spcAft>
              <a:buClr>
                <a:srgbClr val="00AE9E"/>
              </a:buClr>
              <a:buFont typeface="Arial" panose="020B0604020202020204" pitchFamily="34" charset="0"/>
              <a:buChar char="•"/>
            </a:pPr>
            <a:r>
              <a:rPr lang="en-GB" sz="2100" b="0" dirty="0"/>
              <a:t>the patient has significant issues with mobility (whether due to physical or psychiatric illness) that prevents them attending a pharmacy regularly</a:t>
            </a:r>
          </a:p>
          <a:p>
            <a:r>
              <a:rPr lang="en-GB" b="0" dirty="0"/>
              <a:t>Methadone may still be a viable option in each of these scenarios, after you consider the benefits and risks.</a:t>
            </a:r>
          </a:p>
        </p:txBody>
      </p:sp>
    </p:spTree>
    <p:extLst>
      <p:ext uri="{BB962C8B-B14F-4D97-AF65-F5344CB8AC3E}">
        <p14:creationId xmlns:p14="http://schemas.microsoft.com/office/powerpoint/2010/main" val="2208131585"/>
      </p:ext>
    </p:extLst>
  </p:cSld>
  <p:clrMapOvr>
    <a:masterClrMapping/>
  </p:clrMapOvr>
</p:sld>
</file>

<file path=ppt/theme/theme1.xml><?xml version="1.0" encoding="utf-8"?>
<a:theme xmlns:a="http://schemas.openxmlformats.org/drawingml/2006/main" name="Office Theme">
  <a:themeElements>
    <a:clrScheme name="DHSC">
      <a:dk1>
        <a:sysClr val="windowText" lastClr="000000"/>
      </a:dk1>
      <a:lt1>
        <a:sysClr val="window" lastClr="FFFFFF"/>
      </a:lt1>
      <a:dk2>
        <a:srgbClr val="616265"/>
      </a:dk2>
      <a:lt2>
        <a:srgbClr val="E0E0E1"/>
      </a:lt2>
      <a:accent1>
        <a:srgbClr val="01A188"/>
      </a:accent1>
      <a:accent2>
        <a:srgbClr val="0063BE"/>
      </a:accent2>
      <a:accent3>
        <a:srgbClr val="E57200"/>
      </a:accent3>
      <a:accent4>
        <a:srgbClr val="512698"/>
      </a:accent4>
      <a:accent5>
        <a:srgbClr val="34B6E4"/>
      </a:accent5>
      <a:accent6>
        <a:srgbClr val="CC092F"/>
      </a:accent6>
      <a:hlink>
        <a:srgbClr val="0063BE"/>
      </a:hlink>
      <a:folHlink>
        <a:srgbClr val="5126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4398_DHSC_Ppt_template_DRAFT_v6.potx" id="{FF5623C2-E648-4D18-8D02-A8C6CCA3E916}" vid="{5CEE7835-84B0-457A-AA1D-DEDF797DD0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691CB87DDBD64C8FD32887379E2DE8" ma:contentTypeVersion="21" ma:contentTypeDescription="Create a new document." ma:contentTypeScope="" ma:versionID="bc62939c1b9ec51d9cf0c8c46e90be38">
  <xsd:schema xmlns:xsd="http://www.w3.org/2001/XMLSchema" xmlns:xs="http://www.w3.org/2001/XMLSchema" xmlns:p="http://schemas.microsoft.com/office/2006/metadata/properties" xmlns:ns2="661984a6-da6b-4af6-b4e6-6f7afbeb6463" xmlns:ns3="1022d36a-6a71-4d72-80e6-4c293b40d898" targetNamespace="http://schemas.microsoft.com/office/2006/metadata/properties" ma:root="true" ma:fieldsID="18ea0c83e7f4aef3e764f39f7f191d07" ns2:_="" ns3:_="">
    <xsd:import namespace="661984a6-da6b-4af6-b4e6-6f7afbeb6463"/>
    <xsd:import namespace="1022d36a-6a71-4d72-80e6-4c293b40d898"/>
    <xsd:element name="properties">
      <xsd:complexType>
        <xsd:sequence>
          <xsd:element name="documentManagement">
            <xsd:complexType>
              <xsd:all>
                <xsd:element ref="ns2:MigrationWizId" minOccurs="0"/>
                <xsd:element ref="ns2:MigrationWizIdPermissions" minOccurs="0"/>
                <xsd:element ref="ns2:MigrationWizIdVersion" minOccurs="0"/>
                <xsd:element ref="ns2:MigrationWizIdPermissionLevels" minOccurs="0"/>
                <xsd:element ref="ns2:MigrationWizIdDocumentLibraryPermissions" minOccurs="0"/>
                <xsd:element ref="ns2:MigrationWizIdSecurityGroups" minOccurs="0"/>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2:MediaServiceLocatio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1984a6-da6b-4af6-b4e6-6f7afbeb6463"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MigrationWizIdPermissionLevels" ma:index="11" nillable="true" ma:displayName="MigrationWizIdPermissionLevels" ma:internalName="MigrationWizIdPermissionLevels">
      <xsd:simpleType>
        <xsd:restriction base="dms:Text"/>
      </xsd:simpleType>
    </xsd:element>
    <xsd:element name="MigrationWizIdDocumentLibraryPermissions" ma:index="12" nillable="true" ma:displayName="MigrationWizIdDocumentLibraryPermissions" ma:internalName="MigrationWizIdDocumentLibraryPermissions">
      <xsd:simpleType>
        <xsd:restriction base="dms:Text"/>
      </xsd:simpleType>
    </xsd:element>
    <xsd:element name="MigrationWizIdSecurityGroups" ma:index="13" nillable="true" ma:displayName="MigrationWizIdSecurityGroups" ma:internalName="MigrationWizIdSecurityGroups">
      <xsd:simpleType>
        <xsd:restriction base="dms:Text"/>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1caf2c84-180d-4652-98d8-3773f236d385"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DateTaken" ma:index="24" nillable="true" ma:displayName="MediaServiceDateTaken" ma:hidden="true" ma:indexed="true" ma:internalName="MediaServiceDateTake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Location" ma:index="26" nillable="true" ma:displayName="Location" ma:description="" ma:indexed="true" ma:internalName="MediaServiceLocation"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LengthInSeconds" ma:index="2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022d36a-6a71-4d72-80e6-4c293b40d89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def0c68a-87ea-4aa7-85bc-500b21e2a8f0}" ma:internalName="TaxCatchAll" ma:showField="CatchAllData" ma:web="1022d36a-6a71-4d72-80e6-4c293b40d8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igrationWizIdDocumentLibraryPermissions xmlns="661984a6-da6b-4af6-b4e6-6f7afbeb6463" xsi:nil="true"/>
    <MigrationWizIdSecurityGroups xmlns="661984a6-da6b-4af6-b4e6-6f7afbeb6463" xsi:nil="true"/>
    <MigrationWizId xmlns="661984a6-da6b-4af6-b4e6-6f7afbeb6463" xsi:nil="true"/>
    <MigrationWizIdVersion xmlns="661984a6-da6b-4af6-b4e6-6f7afbeb6463" xsi:nil="true"/>
    <TaxCatchAll xmlns="1022d36a-6a71-4d72-80e6-4c293b40d898" xsi:nil="true"/>
    <MigrationWizIdPermissions xmlns="661984a6-da6b-4af6-b4e6-6f7afbeb6463" xsi:nil="true"/>
    <lcf76f155ced4ddcb4097134ff3c332f xmlns="661984a6-da6b-4af6-b4e6-6f7afbeb6463">
      <Terms xmlns="http://schemas.microsoft.com/office/infopath/2007/PartnerControls"/>
    </lcf76f155ced4ddcb4097134ff3c332f>
    <MigrationWizIdPermissionLevels xmlns="661984a6-da6b-4af6-b4e6-6f7afbeb646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1FBEBD-3E70-49C5-8E0C-9F72A470C0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1984a6-da6b-4af6-b4e6-6f7afbeb6463"/>
    <ds:schemaRef ds:uri="1022d36a-6a71-4d72-80e6-4c293b40d8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B2D4260-016E-4D4F-A0DC-63DB4D057BA1}">
  <ds:schemaRefs>
    <ds:schemaRef ds:uri="2667a73e-b649-4a02-a37b-b4280149f498"/>
    <ds:schemaRef ds:uri="f038f837-344f-4b33-b731-9a8a9f11174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661984a6-da6b-4af6-b4e6-6f7afbeb6463"/>
    <ds:schemaRef ds:uri="1022d36a-6a71-4d72-80e6-4c293b40d898"/>
  </ds:schemaRefs>
</ds:datastoreItem>
</file>

<file path=customXml/itemProps3.xml><?xml version="1.0" encoding="utf-8"?>
<ds:datastoreItem xmlns:ds="http://schemas.openxmlformats.org/officeDocument/2006/customXml" ds:itemID="{CFDDF88B-2DFF-48BA-8FD5-A8089E0048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FINAL DHSC PPT</Template>
  <TotalTime>1039</TotalTime>
  <Words>1637</Words>
  <Application>Microsoft Office PowerPoint</Application>
  <PresentationFormat>Widescreen</PresentationFormat>
  <Paragraphs>110</Paragraphs>
  <Slides>17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Medicine choices in opioid substitution treatment: DHSC guidance </vt:lpstr>
      <vt:lpstr>Background</vt:lpstr>
      <vt:lpstr>The new guidance</vt:lpstr>
      <vt:lpstr>Evidence</vt:lpstr>
      <vt:lpstr>Recommendation 1: Buprenorphine and methadone must be available</vt:lpstr>
      <vt:lpstr>Recommendation 2: Rapid prescribing should be available</vt:lpstr>
      <vt:lpstr>Recommendation 3(1): Decisions about supervised consumption should be based on assessment</vt:lpstr>
      <vt:lpstr>Recommendation 3(2): Decisions about supervised consumption should be based on assessment</vt:lpstr>
      <vt:lpstr>Recommendation 4: When to offer buprenorphine before methadone</vt:lpstr>
      <vt:lpstr>Recommendation 5: In-person assessments for OST</vt:lpstr>
      <vt:lpstr>Recommendation 6: Adequate doses for oral buprenorphine</vt:lpstr>
      <vt:lpstr>Recommendation 7: Prescribing the optimal dose</vt:lpstr>
      <vt:lpstr>Recommendation 8: Appropriate monitoring of the patient</vt:lpstr>
      <vt:lpstr>Recommendation 9: Considerations for take-away doses</vt:lpstr>
      <vt:lpstr>Recommendation 10: Safe transfer of prescribing between settings </vt:lpstr>
      <vt:lpstr>Quick references and links</vt:lpstr>
      <vt:lpstr>Credits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[Add Subject]</dc:subject>
  <dc:creator>Eamyodsin, Nicole</dc:creator>
  <cp:keywords>[Add keywords]; DHSC; PowerPoint Presentation;</cp:keywords>
  <cp:lastModifiedBy>Kelleher, Mike</cp:lastModifiedBy>
  <cp:revision>27</cp:revision>
  <dcterms:created xsi:type="dcterms:W3CDTF">2018-09-10T12:23:38Z</dcterms:created>
  <dcterms:modified xsi:type="dcterms:W3CDTF">2025-06-02T14:38:27Z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0x01010025691CB87DDBD64C8FD32887379E2DE8</vt:lpwstr>
  </property>
  <property fmtid="{D5CDD505-2E9C-101B-9397-08002B2CF9AE}" pid="3" name="MediaServiceImageTags">
    <vt:lpwstr/>
  </property>
</Properties>
</file>